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60" r:id="rId10"/>
    <p:sldId id="273" r:id="rId11"/>
    <p:sldId id="270" r:id="rId12"/>
    <p:sldId id="277" r:id="rId13"/>
    <p:sldId id="276" r:id="rId14"/>
    <p:sldId id="266" r:id="rId15"/>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7E8BC4-FD8C-8D31-5E9D-18178F2401B4}" v="715" dt="2026-09-10T11:04:33.696"/>
    <p1510:client id="{DB9265BF-3C77-3892-405C-474363462A7A}" v="1374" dt="2026-09-11T13:37:46.9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Martin" userId="S::laura.martin@aspire.school::d4144ba6-e2af-4e3b-a0c1-aa800f1b31fc" providerId="AD" clId="Web-{B17E8BC4-FD8C-8D31-5E9D-18178F2401B4}"/>
    <pc:docChg chg="modSld">
      <pc:chgData name="Laura Martin" userId="S::laura.martin@aspire.school::d4144ba6-e2af-4e3b-a0c1-aa800f1b31fc" providerId="AD" clId="Web-{B17E8BC4-FD8C-8D31-5E9D-18178F2401B4}" dt="2026-09-10T11:04:30.868" v="707"/>
      <pc:docMkLst>
        <pc:docMk/>
      </pc:docMkLst>
      <pc:sldChg chg="modSp">
        <pc:chgData name="Laura Martin" userId="S::laura.martin@aspire.school::d4144ba6-e2af-4e3b-a0c1-aa800f1b31fc" providerId="AD" clId="Web-{B17E8BC4-FD8C-8D31-5E9D-18178F2401B4}" dt="2026-09-10T11:04:30.868" v="707"/>
        <pc:sldMkLst>
          <pc:docMk/>
          <pc:sldMk cId="3356791903" sldId="260"/>
        </pc:sldMkLst>
        <pc:graphicFrameChg chg="mod modGraphic">
          <ac:chgData name="Laura Martin" userId="S::laura.martin@aspire.school::d4144ba6-e2af-4e3b-a0c1-aa800f1b31fc" providerId="AD" clId="Web-{B17E8BC4-FD8C-8D31-5E9D-18178F2401B4}" dt="2026-09-10T11:04:30.868" v="707"/>
          <ac:graphicFrameMkLst>
            <pc:docMk/>
            <pc:sldMk cId="3356791903" sldId="260"/>
            <ac:graphicFrameMk id="5" creationId="{5A182FA8-E1AB-D63D-6ECD-2D907EE595F6}"/>
          </ac:graphicFrameMkLst>
        </pc:graphicFrameChg>
      </pc:sldChg>
    </pc:docChg>
  </pc:docChgLst>
  <pc:docChgLst>
    <pc:chgData name="Laura Martin" userId="S::laura.martin@aspire.school::d4144ba6-e2af-4e3b-a0c1-aa800f1b31fc" providerId="AD" clId="Web-{DB9265BF-3C77-3892-405C-474363462A7A}"/>
    <pc:docChg chg="modSld">
      <pc:chgData name="Laura Martin" userId="S::laura.martin@aspire.school::d4144ba6-e2af-4e3b-a0c1-aa800f1b31fc" providerId="AD" clId="Web-{DB9265BF-3C77-3892-405C-474363462A7A}" dt="2026-09-11T13:37:46.929" v="855" actId="20577"/>
      <pc:docMkLst>
        <pc:docMk/>
      </pc:docMkLst>
      <pc:sldChg chg="addSp delSp modSp">
        <pc:chgData name="Laura Martin" userId="S::laura.martin@aspire.school::d4144ba6-e2af-4e3b-a0c1-aa800f1b31fc" providerId="AD" clId="Web-{DB9265BF-3C77-3892-405C-474363462A7A}" dt="2026-09-11T13:37:46.929" v="855" actId="20577"/>
        <pc:sldMkLst>
          <pc:docMk/>
          <pc:sldMk cId="1606010280" sldId="266"/>
        </pc:sldMkLst>
        <pc:spChg chg="add del">
          <ac:chgData name="Laura Martin" userId="S::laura.martin@aspire.school::d4144ba6-e2af-4e3b-a0c1-aa800f1b31fc" providerId="AD" clId="Web-{DB9265BF-3C77-3892-405C-474363462A7A}" dt="2026-09-11T13:22:13.253" v="232"/>
          <ac:spMkLst>
            <pc:docMk/>
            <pc:sldMk cId="1606010280" sldId="266"/>
            <ac:spMk id="2" creationId="{839CA36D-C1F1-EC25-6FEA-2CE3AA0EF20F}"/>
          </ac:spMkLst>
        </pc:spChg>
        <pc:spChg chg="add del">
          <ac:chgData name="Laura Martin" userId="S::laura.martin@aspire.school::d4144ba6-e2af-4e3b-a0c1-aa800f1b31fc" providerId="AD" clId="Web-{DB9265BF-3C77-3892-405C-474363462A7A}" dt="2026-09-11T13:22:16.660" v="233"/>
          <ac:spMkLst>
            <pc:docMk/>
            <pc:sldMk cId="1606010280" sldId="266"/>
            <ac:spMk id="4" creationId="{61BAB802-43D4-8699-5757-2F1FE9113452}"/>
          </ac:spMkLst>
        </pc:spChg>
        <pc:spChg chg="add mod">
          <ac:chgData name="Laura Martin" userId="S::laura.martin@aspire.school::d4144ba6-e2af-4e3b-a0c1-aa800f1b31fc" providerId="AD" clId="Web-{DB9265BF-3C77-3892-405C-474363462A7A}" dt="2026-09-11T13:22:45.709" v="253" actId="20577"/>
          <ac:spMkLst>
            <pc:docMk/>
            <pc:sldMk cId="1606010280" sldId="266"/>
            <ac:spMk id="5" creationId="{351A1289-2E99-2771-1050-6243C77DE151}"/>
          </ac:spMkLst>
        </pc:spChg>
        <pc:spChg chg="add mod">
          <ac:chgData name="Laura Martin" userId="S::laura.martin@aspire.school::d4144ba6-e2af-4e3b-a0c1-aa800f1b31fc" providerId="AD" clId="Web-{DB9265BF-3C77-3892-405C-474363462A7A}" dt="2026-09-11T13:37:46.929" v="855" actId="20577"/>
          <ac:spMkLst>
            <pc:docMk/>
            <pc:sldMk cId="1606010280" sldId="266"/>
            <ac:spMk id="6" creationId="{2668E2C1-740D-F68D-5EB2-27F7943DC672}"/>
          </ac:spMkLst>
        </pc:spChg>
        <pc:spChg chg="add del mod">
          <ac:chgData name="Laura Martin" userId="S::laura.martin@aspire.school::d4144ba6-e2af-4e3b-a0c1-aa800f1b31fc" providerId="AD" clId="Web-{DB9265BF-3C77-3892-405C-474363462A7A}" dt="2026-09-11T13:22:11.737" v="231"/>
          <ac:spMkLst>
            <pc:docMk/>
            <pc:sldMk cId="1606010280" sldId="266"/>
            <ac:spMk id="7" creationId="{290DCC7D-37B2-168B-8CF8-B93E9B7FE518}"/>
          </ac:spMkLst>
        </pc:spChg>
        <pc:picChg chg="add del">
          <ac:chgData name="Laura Martin" userId="S::laura.martin@aspire.school::d4144ba6-e2af-4e3b-a0c1-aa800f1b31fc" providerId="AD" clId="Web-{DB9265BF-3C77-3892-405C-474363462A7A}" dt="2026-09-11T13:22:06.424" v="227"/>
          <ac:picMkLst>
            <pc:docMk/>
            <pc:sldMk cId="1606010280" sldId="266"/>
            <ac:picMk id="3" creationId="{480D0268-9FFC-E12D-3361-CE303B154D08}"/>
          </ac:picMkLst>
        </pc:picChg>
      </pc:sldChg>
      <pc:sldChg chg="modSp">
        <pc:chgData name="Laura Martin" userId="S::laura.martin@aspire.school::d4144ba6-e2af-4e3b-a0c1-aa800f1b31fc" providerId="AD" clId="Web-{DB9265BF-3C77-3892-405C-474363462A7A}" dt="2026-09-11T13:18:08.814" v="109"/>
        <pc:sldMkLst>
          <pc:docMk/>
          <pc:sldMk cId="3120658537" sldId="270"/>
        </pc:sldMkLst>
        <pc:graphicFrameChg chg="mod modGraphic">
          <ac:chgData name="Laura Martin" userId="S::laura.martin@aspire.school::d4144ba6-e2af-4e3b-a0c1-aa800f1b31fc" providerId="AD" clId="Web-{DB9265BF-3C77-3892-405C-474363462A7A}" dt="2026-09-11T13:18:08.814" v="109"/>
          <ac:graphicFrameMkLst>
            <pc:docMk/>
            <pc:sldMk cId="3120658537" sldId="270"/>
            <ac:graphicFrameMk id="2" creationId="{F06D8B73-1069-A20D-8F57-8B1AA064904F}"/>
          </ac:graphicFrameMkLst>
        </pc:graphicFrameChg>
      </pc:sldChg>
      <pc:sldChg chg="modSp">
        <pc:chgData name="Laura Martin" userId="S::laura.martin@aspire.school::d4144ba6-e2af-4e3b-a0c1-aa800f1b31fc" providerId="AD" clId="Web-{DB9265BF-3C77-3892-405C-474363462A7A}" dt="2026-09-11T13:32:50.736" v="584"/>
        <pc:sldMkLst>
          <pc:docMk/>
          <pc:sldMk cId="2070466118" sldId="273"/>
        </pc:sldMkLst>
        <pc:graphicFrameChg chg="mod modGraphic">
          <ac:chgData name="Laura Martin" userId="S::laura.martin@aspire.school::d4144ba6-e2af-4e3b-a0c1-aa800f1b31fc" providerId="AD" clId="Web-{DB9265BF-3C77-3892-405C-474363462A7A}" dt="2026-09-11T13:32:50.736" v="584"/>
          <ac:graphicFrameMkLst>
            <pc:docMk/>
            <pc:sldMk cId="2070466118" sldId="273"/>
            <ac:graphicFrameMk id="2" creationId="{225C9E27-D120-FB0E-EDFD-E98BBC05173C}"/>
          </ac:graphicFrameMkLst>
        </pc:graphicFrameChg>
      </pc:sldChg>
      <pc:sldChg chg="modSp">
        <pc:chgData name="Laura Martin" userId="S::laura.martin@aspire.school::d4144ba6-e2af-4e3b-a0c1-aa800f1b31fc" providerId="AD" clId="Web-{DB9265BF-3C77-3892-405C-474363462A7A}" dt="2026-09-11T13:30:52.321" v="563"/>
        <pc:sldMkLst>
          <pc:docMk/>
          <pc:sldMk cId="2883864405" sldId="276"/>
        </pc:sldMkLst>
        <pc:graphicFrameChg chg="mod modGraphic">
          <ac:chgData name="Laura Martin" userId="S::laura.martin@aspire.school::d4144ba6-e2af-4e3b-a0c1-aa800f1b31fc" providerId="AD" clId="Web-{DB9265BF-3C77-3892-405C-474363462A7A}" dt="2026-09-11T13:30:52.321" v="563"/>
          <ac:graphicFrameMkLst>
            <pc:docMk/>
            <pc:sldMk cId="2883864405" sldId="276"/>
            <ac:graphicFrameMk id="2" creationId="{0C43063D-4996-8F50-39D2-9B3391C83F21}"/>
          </ac:graphicFrameMkLst>
        </pc:graphicFrameChg>
      </pc:sldChg>
      <pc:sldChg chg="modSp">
        <pc:chgData name="Laura Martin" userId="S::laura.martin@aspire.school::d4144ba6-e2af-4e3b-a0c1-aa800f1b31fc" providerId="AD" clId="Web-{DB9265BF-3C77-3892-405C-474363462A7A}" dt="2026-09-11T13:35:53.140" v="750"/>
        <pc:sldMkLst>
          <pc:docMk/>
          <pc:sldMk cId="2920400790" sldId="277"/>
        </pc:sldMkLst>
        <pc:graphicFrameChg chg="mod modGraphic">
          <ac:chgData name="Laura Martin" userId="S::laura.martin@aspire.school::d4144ba6-e2af-4e3b-a0c1-aa800f1b31fc" providerId="AD" clId="Web-{DB9265BF-3C77-3892-405C-474363462A7A}" dt="2026-09-11T13:35:53.140" v="750"/>
          <ac:graphicFrameMkLst>
            <pc:docMk/>
            <pc:sldMk cId="2920400790" sldId="277"/>
            <ac:graphicFrameMk id="2" creationId="{3E931EEE-F173-2C9E-A785-A1E6D92FD218}"/>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40188584-4114-2146-872C-B3F5720A8DA5}" type="datetimeFigureOut">
              <a:rPr lang="en-US" smtClean="0"/>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40188584-4114-2146-872C-B3F5720A8DA5}" type="datetimeFigureOut">
              <a:rPr lang="en-US" smtClean="0"/>
              <a:t>9/11/2026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40188584-4114-2146-872C-B3F5720A8DA5}" type="datetimeFigureOut">
              <a:rPr lang="en-US" smtClean="0"/>
              <a:t>9/11/2026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9/11/2026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9/11/2026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PE and sport premium monitoring and tracking form</a:t>
            </a:r>
            <a:r>
              <a:rPr lang="en-GB" sz="1200" b="1">
                <a:latin typeface="Calibri" panose="020F0502020204030204" pitchFamily="34" charset="0"/>
                <a:cs typeface="Calibri" panose="020F0502020204030204" pitchFamily="34" charset="0"/>
              </a:rPr>
              <a:t> </a:t>
            </a:r>
            <a:endParaRPr lang="en-US" sz="1200" b="1">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a:latin typeface="Calibri" panose="020F0502020204030204" pitchFamily="34" charset="0"/>
                <a:cs typeface="Calibri" panose="020F0502020204030204" pitchFamily="34" charset="0"/>
                <a:hlinkClick r:id="rId3"/>
              </a:rPr>
              <a:t>PE and sport premium for primary schools - GOV.UK</a:t>
            </a:r>
            <a:endParaRPr lang="en-GB" sz="90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a:latin typeface="Calibri" panose="020F0502020204030204" pitchFamily="34" charset="0"/>
                <a:cs typeface="Calibri" panose="020F0502020204030204" pitchFamily="34" charset="0"/>
                <a:hlinkClick r:id="rId4"/>
              </a:rPr>
              <a:t>PE and sport premium: conditions of grant 2025 to 2026 - GOV.UK</a:t>
            </a:r>
            <a:endParaRPr lang="en-GB" sz="85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a:t>You do not need to complete every box. Just record the information that is key to your school's priorities and areas of focus.</a:t>
            </a:r>
          </a:p>
          <a:p>
            <a:pPr>
              <a:lnSpc>
                <a:spcPct val="124000"/>
              </a:lnSpc>
            </a:pPr>
            <a:r>
              <a:rPr lang="en-US" sz="850" b="1" i="1"/>
              <a:t>Remember</a:t>
            </a:r>
            <a:r>
              <a:rPr lang="en-US" sz="850" i="1"/>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261467894"/>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a:solidFill>
                            <a:sysClr val="windowText" lastClr="000000"/>
                          </a:solidFill>
                          <a:effectLst/>
                          <a:latin typeface="Calibri" panose="020F0502020204030204" pitchFamily="34" charset="0"/>
                          <a:cs typeface="Calibri" panose="020F0502020204030204" pitchFamily="34" charset="0"/>
                        </a:rPr>
                        <a:t> </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1. </a:t>
                      </a:r>
                      <a:r>
                        <a:rPr lang="en-US" sz="700">
                          <a:effectLst/>
                          <a:latin typeface="Calibri" panose="020F0502020204030204" pitchFamily="34" charset="0"/>
                          <a:cs typeface="Calibri" panose="020F0502020204030204" pitchFamily="34" charset="0"/>
                        </a:rPr>
                        <a:t>Swim competently, confidently and proficiently over a distance of at least 25 </a:t>
                      </a:r>
                      <a:r>
                        <a:rPr lang="en-US" sz="700" err="1">
                          <a:effectLst/>
                          <a:latin typeface="Calibri" panose="020F0502020204030204" pitchFamily="34" charset="0"/>
                          <a:cs typeface="Calibri" panose="020F0502020204030204" pitchFamily="34" charset="0"/>
                        </a:rPr>
                        <a:t>metres</a:t>
                      </a:r>
                      <a:endParaRPr lang="en-GB" sz="700">
                        <a:effectLst/>
                        <a:latin typeface="Calibri" panose="020F0502020204030204" pitchFamily="34" charset="0"/>
                        <a:ea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a:latin typeface="Calibri" panose="020F0502020204030204" pitchFamily="34" charset="0"/>
                          <a:cs typeface="Calibri" panose="020F0502020204030204" pitchFamily="34" charset="0"/>
                        </a:rPr>
                        <a:t>73% of the children in Year 6 were able to swim 25m by the end of the academic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a:latin typeface="Calibri" panose="020F0502020204030204" pitchFamily="34" charset="0"/>
                          <a:cs typeface="Calibri" panose="020F0502020204030204" pitchFamily="34" charset="0"/>
                        </a:rPr>
                        <a:t>15% of children had not fully secured the 5m distance award.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2. </a:t>
                      </a:r>
                      <a:r>
                        <a:rPr lang="en-US" sz="70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a:effectLst/>
                        <a:latin typeface="Calibri" panose="020F0502020204030204" pitchFamily="34" charset="0"/>
                        <a:ea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a:latin typeface="Calibri" panose="020F0502020204030204" pitchFamily="34" charset="0"/>
                          <a:cs typeface="Calibri" panose="020F0502020204030204" pitchFamily="34" charset="0"/>
                        </a:rPr>
                        <a:t>54% of children in Year 6 were able to use a range of strokes effectively.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a:latin typeface="Calibri" panose="020F0502020204030204" pitchFamily="34" charset="0"/>
                          <a:cs typeface="Calibri" panose="020F0502020204030204" pitchFamily="34" charset="0"/>
                        </a:rPr>
                        <a:t>14% of pupils were unable to swim a range of strokes, even over a short distance.</a:t>
                      </a: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3. </a:t>
                      </a:r>
                      <a:r>
                        <a:rPr lang="en-US" sz="700">
                          <a:effectLst/>
                          <a:latin typeface="Calibri" panose="020F0502020204030204" pitchFamily="34" charset="0"/>
                          <a:cs typeface="Calibri" panose="020F0502020204030204" pitchFamily="34" charset="0"/>
                        </a:rPr>
                        <a:t>Perform safe self-rescue in different water-based situations</a:t>
                      </a:r>
                      <a:endParaRPr lang="en-GB" sz="700">
                        <a:effectLst/>
                        <a:latin typeface="Calibri" panose="020F0502020204030204" pitchFamily="34" charset="0"/>
                        <a:ea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a:latin typeface="Calibri" panose="020F0502020204030204" pitchFamily="34" charset="0"/>
                          <a:cs typeface="Calibri" panose="020F0502020204030204" pitchFamily="34" charset="0"/>
                        </a:rPr>
                        <a:t>All children knew and could use simple safe self-rescue techniques such as entering the water safely, floating and how to signal for help. 54% of pupils could perform a range of self-rescue techniques.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a:latin typeface="Calibri" panose="020F0502020204030204" pitchFamily="34" charset="0"/>
                          <a:cs typeface="Calibri" panose="020F0502020204030204" pitchFamily="34" charset="0"/>
                        </a:rPr>
                        <a:t>Limited time to progress to self rescue specific skills awards and aquatic skills – assessments provided by the swimming teachers show that no pupils achieved these awards.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436001487"/>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a:solidFill>
                            <a:sysClr val="windowText" lastClr="000000"/>
                          </a:solidFill>
                          <a:effectLst/>
                          <a:latin typeface="Calibri" panose="020F0502020204030204" pitchFamily="34" charset="0"/>
                          <a:cs typeface="Calibri" panose="020F0502020204030204" pitchFamily="34" charset="0"/>
                        </a:rPr>
                        <a:t> </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1. </a:t>
                      </a:r>
                      <a:r>
                        <a:rPr lang="en-US" sz="70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latin typeface="Calibri" panose="020F0502020204030204" pitchFamily="34" charset="0"/>
                        <a:cs typeface="Calibri" panose="020F0502020204030204" pitchFamily="34" charset="0"/>
                      </a:endParaRPr>
                    </a:p>
                    <a:p>
                      <a:r>
                        <a:rPr lang="en-US" sz="700">
                          <a:latin typeface="Calibri" panose="020F0502020204030204" pitchFamily="34" charset="0"/>
                          <a:cs typeface="Calibri" panose="020F0502020204030204" pitchFamily="34" charset="0"/>
                        </a:rPr>
                        <a:t>Cricket </a:t>
                      </a:r>
                      <a:r>
                        <a:rPr lang="en-US" sz="700" err="1">
                          <a:latin typeface="Calibri" panose="020F0502020204030204" pitchFamily="34" charset="0"/>
                          <a:cs typeface="Calibri" panose="020F0502020204030204" pitchFamily="34" charset="0"/>
                        </a:rPr>
                        <a:t>programme</a:t>
                      </a:r>
                      <a:r>
                        <a:rPr lang="en-US" sz="700">
                          <a:latin typeface="Calibri" panose="020F0502020204030204" pitchFamily="34" charset="0"/>
                          <a:cs typeface="Calibri" panose="020F0502020204030204" pitchFamily="34" charset="0"/>
                        </a:rPr>
                        <a:t> with Chance to Shine has allowed all KS2 teachers to access CPD in delivering cricket. </a:t>
                      </a:r>
                    </a:p>
                    <a:p>
                      <a:r>
                        <a:rPr lang="en-US" sz="700">
                          <a:latin typeface="Calibri" panose="020F0502020204030204" pitchFamily="34" charset="0"/>
                          <a:cs typeface="Calibri" panose="020F0502020204030204" pitchFamily="34" charset="0"/>
                        </a:rPr>
                        <a:t>Safety in PE shared with all staff for areas of the curriculum (Rounders and OAA)</a:t>
                      </a:r>
                    </a:p>
                    <a:p>
                      <a:r>
                        <a:rPr lang="en-US" sz="700">
                          <a:latin typeface="Calibri" panose="020F0502020204030204" pitchFamily="34" charset="0"/>
                          <a:cs typeface="Calibri" panose="020F0502020204030204" pitchFamily="34" charset="0"/>
                        </a:rPr>
                        <a:t>Increased awareness of inclusive sports. Staff used the wheelchairs for PE lessons during T2.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a:latin typeface="Calibri" panose="020F0502020204030204" pitchFamily="34" charset="0"/>
                        <a:cs typeface="Calibri" panose="020F0502020204030204" pitchFamily="34" charset="0"/>
                      </a:endParaRPr>
                    </a:p>
                    <a:p>
                      <a:r>
                        <a:rPr lang="en-US" sz="700">
                          <a:latin typeface="Calibri" panose="020F0502020204030204" pitchFamily="34" charset="0"/>
                          <a:cs typeface="Calibri" panose="020F0502020204030204" pitchFamily="34" charset="0"/>
                        </a:rPr>
                        <a:t>Balance bikes – on training waiting list. Staff who have previously had training have moved 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2. </a:t>
                      </a:r>
                      <a:r>
                        <a:rPr lang="en-US" sz="70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a:latin typeface="Calibri" panose="020F0502020204030204" pitchFamily="34" charset="0"/>
                          <a:cs typeface="Calibri" panose="020F0502020204030204" pitchFamily="34" charset="0"/>
                        </a:rPr>
                        <a:t>Introduced SEND termly sports. </a:t>
                      </a:r>
                    </a:p>
                    <a:p>
                      <a:r>
                        <a:rPr lang="en-US" sz="700">
                          <a:latin typeface="Calibri" panose="020F0502020204030204" pitchFamily="34" charset="0"/>
                          <a:cs typeface="Calibri" panose="020F0502020204030204" pitchFamily="34" charset="0"/>
                        </a:rPr>
                        <a:t>Attended a wide variety of Inclusive events, competitions and festivals, SGO events. </a:t>
                      </a:r>
                    </a:p>
                    <a:p>
                      <a:endParaRPr lang="en-US" sz="700">
                        <a:latin typeface="Calibri" panose="020F0502020204030204" pitchFamily="34" charset="0"/>
                        <a:cs typeface="Calibri" panose="020F0502020204030204" pitchFamily="34" charset="0"/>
                      </a:endParaRPr>
                    </a:p>
                    <a:p>
                      <a:r>
                        <a:rPr lang="en-US" sz="700">
                          <a:latin typeface="Calibri" panose="020F0502020204030204" pitchFamily="34" charset="0"/>
                          <a:cs typeface="Calibri" panose="020F0502020204030204" pitchFamily="34" charset="0"/>
                        </a:rPr>
                        <a:t>Continue to develop the playground.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a:latin typeface="Calibri" panose="020F0502020204030204" pitchFamily="34" charset="0"/>
                          <a:cs typeface="Calibri" panose="020F0502020204030204" pitchFamily="34" charset="0"/>
                        </a:rPr>
                        <a:t>Seems to be a drop in children attending sports clubs offered. Variety of clubs were offered across the school, including glow golf, netball, football, </a:t>
                      </a:r>
                      <a:r>
                        <a:rPr lang="en-US" sz="700" err="1">
                          <a:latin typeface="Calibri" panose="020F0502020204030204" pitchFamily="34" charset="0"/>
                          <a:cs typeface="Calibri" panose="020F0502020204030204" pitchFamily="34" charset="0"/>
                        </a:rPr>
                        <a:t>multiskills</a:t>
                      </a:r>
                      <a:r>
                        <a:rPr lang="en-US" sz="700">
                          <a:latin typeface="Calibri" panose="020F0502020204030204" pitchFamily="34" charset="0"/>
                          <a:cs typeface="Calibri" panose="020F0502020204030204" pitchFamily="34" charset="0"/>
                        </a:rPr>
                        <a:t>, little movers.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870582904"/>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a:solidFill>
                            <a:sysClr val="windowText" lastClr="000000"/>
                          </a:solidFill>
                          <a:effectLst/>
                          <a:latin typeface="Calibri" panose="020F0502020204030204" pitchFamily="34" charset="0"/>
                          <a:cs typeface="Calibri" panose="020F0502020204030204" pitchFamily="34" charset="0"/>
                        </a:rPr>
                        <a:t> </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3. </a:t>
                      </a:r>
                      <a:r>
                        <a:rPr lang="en-US" sz="700" b="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a:latin typeface="Calibri" panose="020F0502020204030204" pitchFamily="34" charset="0"/>
                          <a:cs typeface="Calibri" panose="020F0502020204030204" pitchFamily="34" charset="0"/>
                        </a:rPr>
                        <a:t>Focused on inclusive events and tried to target less active children through the SEND sports events across the year. </a:t>
                      </a:r>
                    </a:p>
                    <a:p>
                      <a:r>
                        <a:rPr lang="en-US" sz="700">
                          <a:latin typeface="Calibri" panose="020F0502020204030204" pitchFamily="34" charset="0"/>
                          <a:cs typeface="Calibri" panose="020F0502020204030204" pitchFamily="34" charset="0"/>
                        </a:rPr>
                        <a:t>Celebrations of sporting events such as football league, sports day. </a:t>
                      </a: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a:latin typeface="Calibri" panose="020F0502020204030204" pitchFamily="34" charset="0"/>
                          <a:cs typeface="Calibri" panose="020F0502020204030204" pitchFamily="34" charset="0"/>
                        </a:rPr>
                        <a:t>Aim to reintroduce the daily mile during Autumn/ Spring months.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4. </a:t>
                      </a:r>
                      <a:r>
                        <a:rPr lang="en-US" sz="70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a:latin typeface="Calibri" panose="020F0502020204030204" pitchFamily="34" charset="0"/>
                          <a:cs typeface="Calibri" panose="020F0502020204030204" pitchFamily="34" charset="0"/>
                        </a:rPr>
                        <a:t>Focused on inclusive events and tried to target less active children through the SEND sports events across the year. </a:t>
                      </a:r>
                    </a:p>
                    <a:p>
                      <a:r>
                        <a:rPr lang="en-US" sz="700" b="0">
                          <a:latin typeface="Calibri" panose="020F0502020204030204" pitchFamily="34" charset="0"/>
                          <a:cs typeface="Calibri" panose="020F0502020204030204" pitchFamily="34" charset="0"/>
                        </a:rPr>
                        <a:t>Attended girls football festival and girls netball tournament. </a:t>
                      </a:r>
                    </a:p>
                    <a:p>
                      <a:r>
                        <a:rPr lang="en-US" sz="700" b="0">
                          <a:latin typeface="Calibri" panose="020F0502020204030204" pitchFamily="34" charset="0"/>
                          <a:cs typeface="Calibri" panose="020F0502020204030204" pitchFamily="34" charset="0"/>
                        </a:rPr>
                        <a:t>Girls and boys have been given equal access to sports clubs.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a:latin typeface="Calibri" panose="020F0502020204030204" pitchFamily="34" charset="0"/>
                          <a:cs typeface="Calibri" panose="020F0502020204030204" pitchFamily="34" charset="0"/>
                        </a:rPr>
                        <a:t>We have girls who enjoy football and haven’t offered a Girls’ football club. This is an aim for next year.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5. </a:t>
                      </a:r>
                      <a:r>
                        <a:rPr lang="en-US" sz="70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a:latin typeface="Calibri" panose="020F0502020204030204" pitchFamily="34" charset="0"/>
                          <a:cs typeface="Calibri" panose="020F0502020204030204" pitchFamily="34" charset="0"/>
                        </a:rPr>
                        <a:t>Competitions attended include: </a:t>
                      </a:r>
                    </a:p>
                    <a:p>
                      <a:r>
                        <a:rPr lang="en-US" sz="700">
                          <a:latin typeface="Calibri" panose="020F0502020204030204" pitchFamily="34" charset="0"/>
                          <a:cs typeface="Calibri" panose="020F0502020204030204" pitchFamily="34" charset="0"/>
                        </a:rPr>
                        <a:t>Netball league</a:t>
                      </a:r>
                    </a:p>
                    <a:p>
                      <a:r>
                        <a:rPr lang="en-US" sz="700">
                          <a:latin typeface="Calibri" panose="020F0502020204030204" pitchFamily="34" charset="0"/>
                          <a:cs typeface="Calibri" panose="020F0502020204030204" pitchFamily="34" charset="0"/>
                        </a:rPr>
                        <a:t>Girls’ netball tournament. </a:t>
                      </a:r>
                    </a:p>
                    <a:p>
                      <a:r>
                        <a:rPr lang="en-US" sz="700">
                          <a:latin typeface="Calibri" panose="020F0502020204030204" pitchFamily="34" charset="0"/>
                          <a:cs typeface="Calibri" panose="020F0502020204030204" pitchFamily="34" charset="0"/>
                        </a:rPr>
                        <a:t>Football league</a:t>
                      </a:r>
                    </a:p>
                    <a:p>
                      <a:r>
                        <a:rPr lang="en-US" sz="700">
                          <a:latin typeface="Calibri" panose="020F0502020204030204" pitchFamily="34" charset="0"/>
                          <a:cs typeface="Calibri" panose="020F0502020204030204" pitchFamily="34" charset="0"/>
                        </a:rPr>
                        <a:t>football tournament</a:t>
                      </a:r>
                    </a:p>
                    <a:p>
                      <a:r>
                        <a:rPr lang="en-US" sz="700">
                          <a:latin typeface="Calibri" panose="020F0502020204030204" pitchFamily="34" charset="0"/>
                          <a:cs typeface="Calibri" panose="020F0502020204030204" pitchFamily="34" charset="0"/>
                        </a:rPr>
                        <a:t>Rounders. </a:t>
                      </a:r>
                    </a:p>
                    <a:p>
                      <a:r>
                        <a:rPr lang="en-US" sz="700">
                          <a:latin typeface="Calibri" panose="020F0502020204030204" pitchFamily="34" charset="0"/>
                          <a:cs typeface="Calibri" panose="020F0502020204030204" pitchFamily="34" charset="0"/>
                        </a:rPr>
                        <a:t>Tag Rugby tournament</a:t>
                      </a:r>
                    </a:p>
                    <a:p>
                      <a:r>
                        <a:rPr lang="en-US" sz="700">
                          <a:latin typeface="Calibri" panose="020F0502020204030204" pitchFamily="34" charset="0"/>
                          <a:cs typeface="Calibri" panose="020F0502020204030204" pitchFamily="34" charset="0"/>
                        </a:rPr>
                        <a:t>Indoor athletics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a:latin typeface="Calibri" panose="020F0502020204030204" pitchFamily="34" charset="0"/>
                          <a:cs typeface="Calibri" panose="020F0502020204030204" pitchFamily="34" charset="0"/>
                        </a:rPr>
                        <a:t>Some events were cancelled due to weather/poor attendance of other schools (cricket, athletics, Y3/4 football).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Think about specific areas of need such as </a:t>
            </a:r>
            <a:r>
              <a:rPr lang="en-US" sz="850" b="1">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err="1">
                <a:latin typeface="Calibri" panose="020F0502020204030204" pitchFamily="34" charset="0"/>
                <a:cs typeface="Calibri" panose="020F0502020204030204" pitchFamily="34" charset="0"/>
              </a:rPr>
              <a:t>prioritising</a:t>
            </a:r>
            <a:r>
              <a:rPr lang="en-US" sz="700" i="1">
                <a:latin typeface="Calibri" panose="020F0502020204030204" pitchFamily="34" charset="0"/>
                <a:cs typeface="Calibri" panose="020F0502020204030204" pitchFamily="34" charset="0"/>
              </a:rPr>
              <a:t> CPD and training where needed.</a:t>
            </a:r>
          </a:p>
          <a:p>
            <a:pPr>
              <a:lnSpc>
                <a:spcPct val="124000"/>
              </a:lnSpc>
            </a:pPr>
            <a:r>
              <a:rPr lang="en-US" sz="700" i="1">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326202341"/>
              </p:ext>
            </p:extLst>
          </p:nvPr>
        </p:nvGraphicFramePr>
        <p:xfrm>
          <a:off x="315269" y="2272972"/>
          <a:ext cx="5530128" cy="18874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a:solidFill>
                            <a:sysClr val="windowText" lastClr="000000"/>
                          </a:solidFill>
                          <a:effectLst/>
                          <a:latin typeface="Calibri" panose="020F0502020204030204" pitchFamily="34" charset="0"/>
                          <a:cs typeface="Calibri" panose="020F0502020204030204" pitchFamily="34" charset="0"/>
                        </a:rPr>
                        <a:t> </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a:cs typeface="Calibri"/>
                        </a:rPr>
                        <a:t>1. </a:t>
                      </a:r>
                      <a:r>
                        <a:rPr lang="en-US" sz="700">
                          <a:effectLst/>
                          <a:latin typeface="Calibri"/>
                          <a:cs typeface="Calibri"/>
                        </a:rPr>
                        <a:t>Swim competently, confidently and proficiently over a distance of at least 25 metres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700">
                          <a:latin typeface="Calibri"/>
                          <a:cs typeface="Calibri"/>
                        </a:rPr>
                        <a:t>73% of children assessed as being able to swim 25m proficiently – evidenced on </a:t>
                      </a:r>
                      <a:r>
                        <a:rPr lang="en-US" sz="700" err="1">
                          <a:latin typeface="Calibri"/>
                          <a:cs typeface="Calibri"/>
                        </a:rPr>
                        <a:t>SwimSchool</a:t>
                      </a:r>
                      <a:r>
                        <a:rPr lang="en-US" sz="700">
                          <a:latin typeface="Calibri"/>
                          <a:cs typeface="Calibri"/>
                        </a:rPr>
                        <a:t> assessments.</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2. </a:t>
                      </a:r>
                      <a:r>
                        <a:rPr lang="en-US" sz="70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700">
                          <a:latin typeface="Calibri"/>
                          <a:cs typeface="Calibri"/>
                        </a:rPr>
                        <a:t>54% of children assessed as being able to perform a range of strokes effectively</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a:latin typeface="Calibri"/>
                          <a:cs typeface="Calibri"/>
                        </a:rPr>
                        <a:t>Whilst many children have begun to develop confidence using 1 stroke, further work needed here to develop competence in using a range of strokes to improve % achieving this target.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3. </a:t>
                      </a:r>
                      <a:r>
                        <a:rPr lang="en-US" sz="700">
                          <a:effectLst/>
                          <a:latin typeface="Calibri" panose="020F0502020204030204" pitchFamily="34" charset="0"/>
                          <a:cs typeface="Calibri" panose="020F0502020204030204" pitchFamily="34" charset="0"/>
                        </a:rPr>
                        <a:t>Perform safe self-rescue in different water-based situations</a:t>
                      </a:r>
                      <a:endParaRPr lang="en-GB" sz="700">
                        <a:effectLst/>
                        <a:latin typeface="Calibri" panose="020F0502020204030204" pitchFamily="34" charset="0"/>
                        <a:ea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700">
                          <a:latin typeface="Calibri"/>
                          <a:cs typeface="Calibri"/>
                        </a:rPr>
                        <a:t>54% of children assessed at this level. All children beginning to understand safe water entry and exit as well as simple floats or gliding.</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2942114338"/>
              </p:ext>
            </p:extLst>
          </p:nvPr>
        </p:nvGraphicFramePr>
        <p:xfrm>
          <a:off x="294842" y="839137"/>
          <a:ext cx="5530119" cy="3352800"/>
        </p:xfrm>
        <a:graphic>
          <a:graphicData uri="http://schemas.openxmlformats.org/drawingml/2006/table">
            <a:tbl>
              <a:tblPr firstRow="1" bandRow="1">
                <a:tableStyleId>{5C22544A-7EE6-4342-B048-85BDC9FD1C3A}</a:tableStyleId>
              </a:tblPr>
              <a:tblGrid>
                <a:gridCol w="541400">
                  <a:extLst>
                    <a:ext uri="{9D8B030D-6E8A-4147-A177-3AD203B41FA5}">
                      <a16:colId xmlns:a16="http://schemas.microsoft.com/office/drawing/2014/main" val="1397519339"/>
                    </a:ext>
                  </a:extLst>
                </a:gridCol>
                <a:gridCol w="1471499">
                  <a:extLst>
                    <a:ext uri="{9D8B030D-6E8A-4147-A177-3AD203B41FA5}">
                      <a16:colId xmlns:a16="http://schemas.microsoft.com/office/drawing/2014/main" val="3874769663"/>
                    </a:ext>
                  </a:extLst>
                </a:gridCol>
                <a:gridCol w="1166093">
                  <a:extLst>
                    <a:ext uri="{9D8B030D-6E8A-4147-A177-3AD203B41FA5}">
                      <a16:colId xmlns:a16="http://schemas.microsoft.com/office/drawing/2014/main" val="279180329"/>
                    </a:ext>
                  </a:extLst>
                </a:gridCol>
                <a:gridCol w="1206885">
                  <a:extLst>
                    <a:ext uri="{9D8B030D-6E8A-4147-A177-3AD203B41FA5}">
                      <a16:colId xmlns:a16="http://schemas.microsoft.com/office/drawing/2014/main" val="1419483341"/>
                    </a:ext>
                  </a:extLst>
                </a:gridCol>
                <a:gridCol w="1144242">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solidFill>
                            <a:schemeClr val="tx1"/>
                          </a:solidFill>
                          <a:latin typeface="Calibri"/>
                          <a:cs typeface="Calibri"/>
                        </a:rPr>
                        <a:t>Develop pupil leadership (training programme),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p>
                      <a:pPr lvl="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CPD and staff development linked to active playtimes increased staff confidence in leading inclusive physical activity, resulting in more purposeful, active and engaging break and lunchtime provision for pupils.</a:t>
                      </a:r>
                      <a:endParaRPr lang="en-US" sz="600">
                        <a:latin typeface="Calibri"/>
                        <a:ea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a:solidFill>
                            <a:schemeClr val="tx1"/>
                          </a:solidFill>
                          <a:latin typeface="Calibri" panose="020F0502020204030204" pitchFamily="34" charset="0"/>
                          <a:cs typeface="Calibri" panose="020F0502020204030204" pitchFamily="34" charset="0"/>
                        </a:rPr>
                        <a:t>100% of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solidFill>
                            <a:schemeClr val="tx1"/>
                          </a:solidFill>
                          <a:latin typeface="Calibri"/>
                          <a:cs typeface="Calibri"/>
                        </a:rPr>
                        <a:t>Physical Resources - £759.76</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solidFill>
                          <a:schemeClr val="tx1"/>
                        </a:solidFill>
                        <a:latin typeface="Calibri" panose="020F0502020204030204" pitchFamily="34" charset="0"/>
                        <a:cs typeface="Calibri" panose="020F0502020204030204" pitchFamily="34" charset="0"/>
                      </a:endParaRPr>
                    </a:p>
                    <a:p>
                      <a:pPr marL="0" marR="0" lvl="0" indent="0" algn="l" rtl="0" eaLnBrk="1" fontAlgn="auto" latinLnBrk="0" hangingPunct="1">
                        <a:lnSpc>
                          <a:spcPct val="100000"/>
                        </a:lnSpc>
                        <a:spcBef>
                          <a:spcPts val="0"/>
                        </a:spcBef>
                        <a:spcAft>
                          <a:spcPts val="0"/>
                        </a:spcAft>
                        <a:buClrTx/>
                        <a:buSzTx/>
                        <a:buFontTx/>
                        <a:buNone/>
                      </a:pPr>
                      <a:r>
                        <a:rPr lang="en-US" sz="600">
                          <a:solidFill>
                            <a:schemeClr val="tx1"/>
                          </a:solidFill>
                          <a:latin typeface="Calibri"/>
                          <a:cs typeface="Calibri"/>
                        </a:rPr>
                        <a:t>CPD for staff - £500 through Inspire + membership cost (£8100)</a:t>
                      </a:r>
                    </a:p>
                    <a:p>
                      <a:pPr marL="0" marR="0" lvl="0" indent="0" algn="l">
                        <a:lnSpc>
                          <a:spcPct val="100000"/>
                        </a:lnSpc>
                        <a:spcBef>
                          <a:spcPts val="0"/>
                        </a:spcBef>
                        <a:spcAft>
                          <a:spcPts val="0"/>
                        </a:spcAft>
                        <a:buClrTx/>
                        <a:buSzTx/>
                        <a:buFontTx/>
                        <a:buNone/>
                      </a:pPr>
                      <a:endParaRPr lang="en-US" sz="60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a:solidFill>
                            <a:schemeClr val="tx1"/>
                          </a:solidFill>
                          <a:latin typeface="Calibri"/>
                          <a:cs typeface="Calibri"/>
                        </a:rPr>
                        <a:t>Sports Apprentice (£6,757)</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solidFill>
                          <a:schemeClr val="tx1"/>
                        </a:solidFill>
                        <a:latin typeface="Calibri" panose="020F0502020204030204" pitchFamily="34" charset="0"/>
                        <a:cs typeface="Calibri" panose="020F0502020204030204" pitchFamily="34" charset="0"/>
                      </a:endParaRPr>
                    </a:p>
                    <a:p>
                      <a:pPr algn="l">
                        <a:lnSpc>
                          <a:spcPct val="100000"/>
                        </a:lnSpc>
                      </a:pPr>
                      <a:endParaRPr lang="en-US" sz="600">
                        <a:solidFill>
                          <a:schemeClr val="tx1"/>
                        </a:solidFill>
                        <a:latin typeface="Calibri" panose="020F0502020204030204" pitchFamily="34" charset="0"/>
                        <a:cs typeface="Calibri" panose="020F0502020204030204" pitchFamily="34" charset="0"/>
                      </a:endParaRPr>
                    </a:p>
                    <a:p>
                      <a:pPr algn="l">
                        <a:lnSpc>
                          <a:spcPct val="100000"/>
                        </a:lnSpc>
                      </a:pPr>
                      <a:endParaRPr lang="en-US" sz="60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Plan, monitor and evaluate (2025/2026)</a:t>
            </a:r>
          </a:p>
        </p:txBody>
      </p:sp>
    </p:spTree>
    <p:extLst>
      <p:ext uri="{BB962C8B-B14F-4D97-AF65-F5344CB8AC3E}">
        <p14:creationId xmlns:p14="http://schemas.microsoft.com/office/powerpoint/2010/main" val="2070466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302897119"/>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Become a well school through Inspire+.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Attend the launch of Well schools. </a:t>
                      </a:r>
                    </a:p>
                    <a:p>
                      <a:pPr algn="l">
                        <a:lnSpc>
                          <a:spcPct val="100000"/>
                        </a:lnSpc>
                      </a:pPr>
                      <a:r>
                        <a:rPr lang="en-US" sz="600">
                          <a:solidFill>
                            <a:schemeClr val="tx1"/>
                          </a:solidFill>
                          <a:latin typeface="Calibri" panose="020F0502020204030204" pitchFamily="34" charset="0"/>
                          <a:cs typeface="Calibri" panose="020F0502020204030204" pitchFamily="34" charset="0"/>
                        </a:rPr>
                        <a:t>Complete the initial assessment (health check) for well schools. </a:t>
                      </a:r>
                    </a:p>
                    <a:p>
                      <a:pPr algn="l">
                        <a:lnSpc>
                          <a:spcPct val="100000"/>
                        </a:lnSpc>
                      </a:pPr>
                      <a:r>
                        <a:rPr lang="en-US" sz="600">
                          <a:solidFill>
                            <a:schemeClr val="tx1"/>
                          </a:solidFill>
                          <a:latin typeface="Calibri" panose="020F0502020204030204" pitchFamily="34" charset="0"/>
                          <a:cs typeface="Calibri" panose="020F0502020204030204" pitchFamily="34" charset="0"/>
                        </a:rPr>
                        <a:t>Use action plan from health check to identify areas to develop and evidence to collect. </a:t>
                      </a:r>
                    </a:p>
                    <a:p>
                      <a:pPr algn="l">
                        <a:lnSpc>
                          <a:spcPct val="100000"/>
                        </a:lnSpc>
                      </a:pPr>
                      <a:r>
                        <a:rPr lang="en-US" sz="600">
                          <a:solidFill>
                            <a:schemeClr val="tx1"/>
                          </a:solidFill>
                          <a:latin typeface="Calibri" panose="020F0502020204030204" pitchFamily="34" charset="0"/>
                          <a:cs typeface="Calibri" panose="020F0502020204030204" pitchFamily="34" charset="0"/>
                        </a:rPr>
                        <a:t>Meet with VB from inspire + for support when making application.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Develop culture of wellness across pupils and staff within the school. </a:t>
                      </a:r>
                    </a:p>
                    <a:p>
                      <a:pPr algn="l">
                        <a:lnSpc>
                          <a:spcPct val="100000"/>
                        </a:lnSpc>
                      </a:pPr>
                      <a:r>
                        <a:rPr lang="en-US" sz="600">
                          <a:solidFill>
                            <a:schemeClr val="tx1"/>
                          </a:solidFill>
                          <a:latin typeface="Calibri" panose="020F0502020204030204" pitchFamily="34" charset="0"/>
                          <a:cs typeface="Calibri" panose="020F0502020204030204" pitchFamily="34" charset="0"/>
                        </a:rPr>
                        <a:t>A school which supports everyone with their mental health and wellbeing. </a:t>
                      </a:r>
                    </a:p>
                    <a:p>
                      <a:pPr algn="l">
                        <a:lnSpc>
                          <a:spcPct val="100000"/>
                        </a:lnSpc>
                      </a:pPr>
                      <a:r>
                        <a:rPr lang="en-US" sz="600">
                          <a:solidFill>
                            <a:schemeClr val="tx1"/>
                          </a:solidFill>
                          <a:latin typeface="Calibri" panose="020F0502020204030204" pitchFamily="34" charset="0"/>
                          <a:cs typeface="Calibri" panose="020F0502020204030204" pitchFamily="34" charset="0"/>
                        </a:rPr>
                        <a:t>To care for our pupils and staff’s wellbeing and show others the importance.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Well Check action plan. </a:t>
                      </a:r>
                    </a:p>
                    <a:p>
                      <a:pPr algn="l">
                        <a:lnSpc>
                          <a:spcPct val="100000"/>
                        </a:lnSpc>
                      </a:pPr>
                      <a:endParaRPr lang="en-US" sz="60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Many areas are successful in the well check action plan. </a:t>
                      </a:r>
                    </a:p>
                    <a:p>
                      <a:pPr algn="l">
                        <a:lnSpc>
                          <a:spcPct val="100000"/>
                        </a:lnSpc>
                      </a:pPr>
                      <a:r>
                        <a:rPr lang="en-US" sz="600">
                          <a:solidFill>
                            <a:schemeClr val="tx1"/>
                          </a:solidFill>
                          <a:latin typeface="Calibri" panose="020F0502020204030204" pitchFamily="34" charset="0"/>
                          <a:cs typeface="Calibri" panose="020F0502020204030204" pitchFamily="34" charset="0"/>
                        </a:rPr>
                        <a:t>All staff are onboard with creating a culture of wellness and SLT are actively aware of staff wellbeing.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Yes, we complete daily mindfulness as part of our school routine. Our worships celebrate when children and staff let their light shine promoting positivity. </a:t>
                      </a:r>
                    </a:p>
                    <a:p>
                      <a:pPr algn="l">
                        <a:lnSpc>
                          <a:spcPct val="100000"/>
                        </a:lnSpc>
                      </a:pPr>
                      <a:r>
                        <a:rPr lang="en-US" sz="600">
                          <a:solidFill>
                            <a:schemeClr val="tx1"/>
                          </a:solidFill>
                          <a:latin typeface="Calibri" panose="020F0502020204030204" pitchFamily="34" charset="0"/>
                          <a:cs typeface="Calibri" panose="020F0502020204030204" pitchFamily="34" charset="0"/>
                        </a:rPr>
                        <a:t>Children are taught zones of regulation to manage feelings and learn how to cope and support themselves and others. This is part of weekly routine. </a:t>
                      </a:r>
                    </a:p>
                    <a:p>
                      <a:pPr algn="l">
                        <a:lnSpc>
                          <a:spcPct val="100000"/>
                        </a:lnSpc>
                      </a:pPr>
                      <a:r>
                        <a:rPr lang="en-US" sz="600">
                          <a:solidFill>
                            <a:schemeClr val="tx1"/>
                          </a:solidFill>
                          <a:latin typeface="Calibri" panose="020F0502020204030204" pitchFamily="34" charset="0"/>
                          <a:cs typeface="Calibri" panose="020F0502020204030204" pitchFamily="34" charset="0"/>
                        </a:rPr>
                        <a:t>Forest school sessions are built into the year which support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Pupil questionnaire. </a:t>
                      </a:r>
                    </a:p>
                    <a:p>
                      <a:pPr algn="l">
                        <a:lnSpc>
                          <a:spcPct val="100000"/>
                        </a:lnSpc>
                      </a:pPr>
                      <a:r>
                        <a:rPr lang="en-US" sz="600">
                          <a:solidFill>
                            <a:schemeClr val="tx1"/>
                          </a:solidFill>
                          <a:latin typeface="Calibri" panose="020F0502020204030204" pitchFamily="34" charset="0"/>
                          <a:cs typeface="Calibri" panose="020F0502020204030204" pitchFamily="34" charset="0"/>
                        </a:rPr>
                        <a:t>Worship planning. </a:t>
                      </a:r>
                    </a:p>
                    <a:p>
                      <a:pPr algn="l">
                        <a:lnSpc>
                          <a:spcPct val="100000"/>
                        </a:lnSpc>
                      </a:pPr>
                      <a:r>
                        <a:rPr lang="en-US" sz="600">
                          <a:solidFill>
                            <a:schemeClr val="tx1"/>
                          </a:solidFill>
                          <a:latin typeface="Calibri" panose="020F0502020204030204" pitchFamily="34" charset="0"/>
                          <a:cs typeface="Calibri" panose="020F0502020204030204" pitchFamily="34" charset="0"/>
                        </a:rPr>
                        <a:t>Certificates. </a:t>
                      </a:r>
                    </a:p>
                    <a:p>
                      <a:pPr algn="l">
                        <a:lnSpc>
                          <a:spcPct val="100000"/>
                        </a:lnSpc>
                      </a:pPr>
                      <a:r>
                        <a:rPr lang="en-US" sz="600">
                          <a:solidFill>
                            <a:schemeClr val="tx1"/>
                          </a:solidFill>
                          <a:latin typeface="Calibri" panose="020F0502020204030204" pitchFamily="34" charset="0"/>
                          <a:cs typeface="Calibri" panose="020F0502020204030204" pitchFamily="34" charset="0"/>
                        </a:rPr>
                        <a:t>Newsletters with celebration news. </a:t>
                      </a:r>
                    </a:p>
                    <a:p>
                      <a:pPr algn="l">
                        <a:lnSpc>
                          <a:spcPct val="100000"/>
                        </a:lnSpc>
                      </a:pPr>
                      <a:r>
                        <a:rPr lang="en-US" sz="600">
                          <a:solidFill>
                            <a:schemeClr val="tx1"/>
                          </a:solidFill>
                          <a:latin typeface="Calibri" panose="020F0502020204030204" pitchFamily="34" charset="0"/>
                          <a:cs typeface="Calibri" panose="020F0502020204030204" pitchFamily="34" charset="0"/>
                        </a:rPr>
                        <a:t>Forest school</a:t>
                      </a:r>
                    </a:p>
                    <a:p>
                      <a:pPr algn="l">
                        <a:lnSpc>
                          <a:spcPct val="100000"/>
                        </a:lnSpc>
                      </a:pPr>
                      <a:r>
                        <a:rPr lang="en-US" sz="600">
                          <a:solidFill>
                            <a:schemeClr val="tx1"/>
                          </a:solidFill>
                          <a:latin typeface="Calibri" panose="020F0502020204030204" pitchFamily="34" charset="0"/>
                          <a:cs typeface="Calibri" panose="020F0502020204030204" pitchFamily="34" charset="0"/>
                        </a:rPr>
                        <a:t>Class timetables</a:t>
                      </a:r>
                    </a:p>
                    <a:p>
                      <a:pPr algn="l">
                        <a:lnSpc>
                          <a:spcPct val="100000"/>
                        </a:lnSpc>
                      </a:pPr>
                      <a:r>
                        <a:rPr lang="en-US" sz="600">
                          <a:solidFill>
                            <a:schemeClr val="tx1"/>
                          </a:solidFill>
                          <a:latin typeface="Calibri" panose="020F0502020204030204" pitchFamily="34" charset="0"/>
                          <a:cs typeface="Calibri" panose="020F0502020204030204" pitchFamily="34" charset="0"/>
                        </a:rPr>
                        <a:t>Children’s toolkits for managing emotions/ feelings</a:t>
                      </a:r>
                    </a:p>
                    <a:p>
                      <a:pPr algn="l">
                        <a:lnSpc>
                          <a:spcPct val="100000"/>
                        </a:lnSpc>
                      </a:pPr>
                      <a:endParaRPr lang="en-US" sz="60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a:solidFill>
                          <a:schemeClr val="tx1"/>
                        </a:solidFill>
                        <a:latin typeface="Calibri" panose="020F0502020204030204" pitchFamily="34" charset="0"/>
                        <a:cs typeface="Calibri" panose="020F0502020204030204" pitchFamily="34" charset="0"/>
                      </a:endParaRPr>
                    </a:p>
                    <a:p>
                      <a:pPr algn="l">
                        <a:lnSpc>
                          <a:spcPct val="100000"/>
                        </a:lnSpc>
                      </a:pPr>
                      <a:endParaRPr lang="en-US" sz="600">
                        <a:solidFill>
                          <a:schemeClr val="tx1"/>
                        </a:solidFill>
                        <a:latin typeface="Calibri" panose="020F0502020204030204" pitchFamily="34" charset="0"/>
                        <a:cs typeface="Calibri" panose="020F0502020204030204" pitchFamily="34" charset="0"/>
                      </a:endParaRPr>
                    </a:p>
                    <a:p>
                      <a:pPr lvl="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through Inspire + membership cost (£8100)</a:t>
                      </a:r>
                      <a:endParaRPr lang="en-US" sz="600" b="0" i="0" u="none" strike="noStrike" noProof="0">
                        <a:solidFill>
                          <a:srgbClr val="000000"/>
                        </a:solidFill>
                        <a:latin typeface="Calibri"/>
                        <a:ea typeface="Calibri"/>
                        <a:cs typeface="Calibri"/>
                      </a:endParaRPr>
                    </a:p>
                    <a:p>
                      <a:pPr lvl="0" algn="l">
                        <a:lnSpc>
                          <a:spcPct val="100000"/>
                        </a:lnSpc>
                        <a:buNone/>
                      </a:pPr>
                      <a:endParaRPr lang="en-US" sz="60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43652293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Engage children to be active for 60 minutes a day.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solidFill>
                            <a:schemeClr val="tx1"/>
                          </a:solidFill>
                          <a:latin typeface="Calibri"/>
                          <a:cs typeface="Calibri"/>
                        </a:rPr>
                        <a:t>Use playtimes – providing a variety of activities on a 3 weekly rota. These activities include netball, football, golf, rounders and cricket. </a:t>
                      </a:r>
                      <a:endParaRPr lang="en-US"/>
                    </a:p>
                    <a:p>
                      <a:pPr algn="l">
                        <a:lnSpc>
                          <a:spcPct val="100000"/>
                        </a:lnSpc>
                      </a:pPr>
                      <a:r>
                        <a:rPr lang="en-US" sz="600">
                          <a:solidFill>
                            <a:schemeClr val="tx1"/>
                          </a:solidFill>
                          <a:latin typeface="Calibri" panose="020F0502020204030204" pitchFamily="34" charset="0"/>
                          <a:cs typeface="Calibri" panose="020F0502020204030204" pitchFamily="34" charset="0"/>
                        </a:rPr>
                        <a:t>Two PE sessions are timetabled weekly. </a:t>
                      </a:r>
                    </a:p>
                    <a:p>
                      <a:pPr algn="l">
                        <a:lnSpc>
                          <a:spcPct val="100000"/>
                        </a:lnSpc>
                      </a:pPr>
                      <a:r>
                        <a:rPr lang="en-US" sz="600">
                          <a:solidFill>
                            <a:schemeClr val="tx1"/>
                          </a:solidFill>
                          <a:latin typeface="Calibri" panose="020F0502020204030204" pitchFamily="34" charset="0"/>
                          <a:cs typeface="Calibri" panose="020F0502020204030204" pitchFamily="34" charset="0"/>
                        </a:rPr>
                        <a:t>A range of after school clubs offered throughout the year.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solidFill>
                            <a:schemeClr val="tx1"/>
                          </a:solidFill>
                          <a:latin typeface="Calibri"/>
                          <a:cs typeface="Calibri"/>
                        </a:rPr>
                        <a:t>Children happiness and physical activity will increase. </a:t>
                      </a:r>
                    </a:p>
                    <a:p>
                      <a:pPr algn="l">
                        <a:lnSpc>
                          <a:spcPct val="100000"/>
                        </a:lnSpc>
                      </a:pPr>
                      <a:r>
                        <a:rPr lang="en-US" sz="600">
                          <a:solidFill>
                            <a:schemeClr val="tx1"/>
                          </a:solidFill>
                          <a:latin typeface="Calibri" panose="020F0502020204030204" pitchFamily="34" charset="0"/>
                          <a:cs typeface="Calibri" panose="020F0502020204030204" pitchFamily="34" charset="0"/>
                        </a:rPr>
                        <a:t>Pupil attendance at afterschool clubs will increase. </a:t>
                      </a:r>
                    </a:p>
                    <a:p>
                      <a:pPr algn="l">
                        <a:lnSpc>
                          <a:spcPct val="100000"/>
                        </a:lnSpc>
                      </a:pPr>
                      <a:r>
                        <a:rPr lang="en-US" sz="600">
                          <a:solidFill>
                            <a:schemeClr val="tx1"/>
                          </a:solidFill>
                          <a:latin typeface="Calibri" panose="020F0502020204030204" pitchFamily="34" charset="0"/>
                          <a:cs typeface="Calibri" panose="020F0502020204030204" pitchFamily="34" charset="0"/>
                        </a:rPr>
                        <a:t>PE curriculum offer a variety for all pupil to access and thrive. </a:t>
                      </a:r>
                    </a:p>
                    <a:p>
                      <a:pPr algn="l">
                        <a:lnSpc>
                          <a:spcPct val="100000"/>
                        </a:lnSpc>
                      </a:pPr>
                      <a:r>
                        <a:rPr lang="en-US" sz="600">
                          <a:solidFill>
                            <a:schemeClr val="tx1"/>
                          </a:solidFill>
                          <a:latin typeface="Calibri" panose="020F0502020204030204" pitchFamily="34" charset="0"/>
                          <a:cs typeface="Calibri" panose="020F0502020204030204" pitchFamily="34" charset="0"/>
                        </a:rPr>
                        <a:t>Out of school events shared with parents.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solidFill>
                          <a:schemeClr val="tx1"/>
                        </a:solidFill>
                        <a:latin typeface="Calibri" panose="020F0502020204030204" pitchFamily="34" charset="0"/>
                        <a:cs typeface="Calibri" panose="020F0502020204030204" pitchFamily="34" charset="0"/>
                      </a:endParaRPr>
                    </a:p>
                    <a:p>
                      <a:pPr algn="l">
                        <a:lnSpc>
                          <a:spcPct val="100000"/>
                        </a:lnSpc>
                      </a:pPr>
                      <a:r>
                        <a:rPr lang="en-US" sz="600">
                          <a:solidFill>
                            <a:schemeClr val="tx1"/>
                          </a:solidFill>
                          <a:latin typeface="Calibri" panose="020F0502020204030204" pitchFamily="34" charset="0"/>
                          <a:cs typeface="Calibri" panose="020F0502020204030204" pitchFamily="34" charset="0"/>
                        </a:rPr>
                        <a:t>PE register for events and clubs. </a:t>
                      </a:r>
                    </a:p>
                    <a:p>
                      <a:pPr algn="l">
                        <a:lnSpc>
                          <a:spcPct val="100000"/>
                        </a:lnSpc>
                      </a:pPr>
                      <a:r>
                        <a:rPr lang="en-US" sz="600">
                          <a:solidFill>
                            <a:schemeClr val="tx1"/>
                          </a:solidFill>
                          <a:latin typeface="Calibri" panose="020F0502020204030204" pitchFamily="34" charset="0"/>
                          <a:cs typeface="Calibri" panose="020F0502020204030204" pitchFamily="34" charset="0"/>
                        </a:rPr>
                        <a:t>Pupil questionnaires.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a:solidFill>
                          <a:schemeClr val="tx1"/>
                        </a:solidFill>
                        <a:latin typeface="Calibri" panose="020F0502020204030204" pitchFamily="34" charset="0"/>
                        <a:cs typeface="Calibri" panose="020F0502020204030204" pitchFamily="34" charset="0"/>
                      </a:endParaRPr>
                    </a:p>
                    <a:p>
                      <a:pPr algn="l">
                        <a:lnSpc>
                          <a:spcPct val="100000"/>
                        </a:lnSpc>
                      </a:pPr>
                      <a:r>
                        <a:rPr lang="en-US" sz="600">
                          <a:solidFill>
                            <a:schemeClr val="tx1"/>
                          </a:solidFill>
                          <a:latin typeface="Calibri" panose="020F0502020204030204" pitchFamily="34" charset="0"/>
                          <a:cs typeface="Calibri" panose="020F0502020204030204" pitchFamily="34" charset="0"/>
                        </a:rPr>
                        <a:t>Playtimes do have a wide variety of physical activity. Mixed playtimes have also supported this further. </a:t>
                      </a:r>
                    </a:p>
                    <a:p>
                      <a:pPr algn="l">
                        <a:lnSpc>
                          <a:spcPct val="100000"/>
                        </a:lnSpc>
                      </a:pPr>
                      <a:r>
                        <a:rPr lang="en-US" sz="600">
                          <a:solidFill>
                            <a:schemeClr val="tx1"/>
                          </a:solidFill>
                          <a:latin typeface="Calibri"/>
                          <a:cs typeface="Calibri"/>
                        </a:rPr>
                        <a:t>A wide variety of clubs, many free to attend, have been offered across the year and all year groups have been offered a sport club. KS2 clubs have been the best attended with football being the most popular.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Playtimes will require a certain level of replenishment as equipment gets worn or broken. PE subject lead will need to monitor equipment across the year. </a:t>
                      </a:r>
                    </a:p>
                    <a:p>
                      <a:pPr algn="l">
                        <a:lnSpc>
                          <a:spcPct val="100000"/>
                        </a:lnSpc>
                      </a:pPr>
                      <a:r>
                        <a:rPr lang="en-US" sz="600">
                          <a:solidFill>
                            <a:schemeClr val="tx1"/>
                          </a:solidFill>
                          <a:latin typeface="Calibri" panose="020F0502020204030204" pitchFamily="34" charset="0"/>
                          <a:cs typeface="Calibri" panose="020F0502020204030204" pitchFamily="34" charset="0"/>
                        </a:rPr>
                        <a:t>Plans have to be altered during poorer weather. </a:t>
                      </a:r>
                    </a:p>
                    <a:p>
                      <a:pPr algn="l">
                        <a:lnSpc>
                          <a:spcPct val="100000"/>
                        </a:lnSpc>
                      </a:pPr>
                      <a:r>
                        <a:rPr lang="en-US" sz="600">
                          <a:solidFill>
                            <a:schemeClr val="tx1"/>
                          </a:solidFill>
                          <a:latin typeface="Calibri"/>
                          <a:cs typeface="Calibri"/>
                        </a:rPr>
                        <a:t>Clubs are led by teachers across the school year and PE subject lead will monitor the spread of these across the school ensuring all children have the opportunity to attend.</a:t>
                      </a:r>
                    </a:p>
                    <a:p>
                      <a:pPr algn="l">
                        <a:lnSpc>
                          <a:spcPct val="100000"/>
                        </a:lnSpc>
                      </a:pPr>
                      <a:r>
                        <a:rPr lang="en-US" sz="600">
                          <a:solidFill>
                            <a:schemeClr val="tx1"/>
                          </a:solidFill>
                          <a:latin typeface="Calibri" panose="020F0502020204030204" pitchFamily="34" charset="0"/>
                          <a:cs typeface="Calibri" panose="020F0502020204030204" pitchFamily="34" charset="0"/>
                        </a:rPr>
                        <a:t>We use Inspire+ to boost our clubs and offer a range of non-traditional sports.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Club registers. </a:t>
                      </a:r>
                    </a:p>
                    <a:p>
                      <a:pPr algn="l">
                        <a:lnSpc>
                          <a:spcPct val="100000"/>
                        </a:lnSpc>
                      </a:pPr>
                      <a:r>
                        <a:rPr lang="en-US" sz="600">
                          <a:solidFill>
                            <a:schemeClr val="tx1"/>
                          </a:solidFill>
                          <a:latin typeface="Calibri" panose="020F0502020204030204" pitchFamily="34" charset="0"/>
                          <a:cs typeface="Calibri" panose="020F0502020204030204" pitchFamily="34" charset="0"/>
                        </a:rPr>
                        <a:t>Playground planning. </a:t>
                      </a:r>
                    </a:p>
                    <a:p>
                      <a:pPr algn="l">
                        <a:lnSpc>
                          <a:spcPct val="100000"/>
                        </a:lnSpc>
                      </a:pPr>
                      <a:r>
                        <a:rPr lang="en-US" sz="600">
                          <a:solidFill>
                            <a:schemeClr val="tx1"/>
                          </a:solidFill>
                          <a:latin typeface="Calibri" panose="020F0502020204030204" pitchFamily="34" charset="0"/>
                          <a:cs typeface="Calibri" panose="020F0502020204030204" pitchFamily="34" charset="0"/>
                        </a:rPr>
                        <a:t>PE timetable and long term curriculum planning.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a:solidFill>
                          <a:schemeClr val="tx1"/>
                        </a:solidFill>
                        <a:latin typeface="Calibri" panose="020F0502020204030204" pitchFamily="34" charset="0"/>
                        <a:cs typeface="Calibri" panose="020F0502020204030204" pitchFamily="34" charset="0"/>
                      </a:endParaRPr>
                    </a:p>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Physical Resources - £759.76</a:t>
                      </a:r>
                      <a:endParaRPr lang="en-US" sz="600" b="0" i="0" u="none" strike="noStrike" noProof="0">
                        <a:solidFill>
                          <a:srgbClr val="000000"/>
                        </a:solidFill>
                        <a:latin typeface="Calibri"/>
                        <a:ea typeface="Calibri"/>
                        <a:cs typeface="Calibri"/>
                      </a:endParaRPr>
                    </a:p>
                    <a:p>
                      <a:pPr marL="0" marR="0" lvl="0" indent="0" algn="l">
                        <a:lnSpc>
                          <a:spcPct val="100000"/>
                        </a:lnSpc>
                        <a:spcBef>
                          <a:spcPts val="0"/>
                        </a:spcBef>
                        <a:spcAft>
                          <a:spcPts val="0"/>
                        </a:spcAft>
                        <a:buNone/>
                      </a:pPr>
                      <a:endParaRPr lang="en-US" sz="600" b="0" i="0" u="none" strike="noStrike" noProof="0">
                        <a:solidFill>
                          <a:srgbClr val="000000"/>
                        </a:solidFill>
                        <a:latin typeface="Calibri"/>
                        <a:ea typeface="Calibri"/>
                        <a:cs typeface="Calibri"/>
                      </a:endParaRPr>
                    </a:p>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CPD for staff - £500 through Inspire + membership cost (£8100)</a:t>
                      </a:r>
                      <a:endParaRPr lang="en-US" sz="600" b="0" i="0" u="none" strike="noStrike" noProof="0">
                        <a:solidFill>
                          <a:srgbClr val="000000"/>
                        </a:solidFill>
                        <a:latin typeface="Calibri"/>
                        <a:ea typeface="Calibri"/>
                        <a:cs typeface="Calibri"/>
                      </a:endParaRPr>
                    </a:p>
                    <a:p>
                      <a:pPr marL="0" marR="0" lvl="0" indent="0" algn="l">
                        <a:lnSpc>
                          <a:spcPct val="100000"/>
                        </a:lnSpc>
                        <a:spcBef>
                          <a:spcPts val="0"/>
                        </a:spcBef>
                        <a:spcAft>
                          <a:spcPts val="0"/>
                        </a:spcAft>
                        <a:buNone/>
                      </a:pPr>
                      <a:endParaRPr lang="en-US" sz="600" b="0" i="0" u="none" strike="noStrike" noProof="0">
                        <a:solidFill>
                          <a:srgbClr val="000000"/>
                        </a:solidFill>
                        <a:latin typeface="Calibri"/>
                        <a:ea typeface="Calibri"/>
                        <a:cs typeface="Calibri"/>
                      </a:endParaRPr>
                    </a:p>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Sports Apprentice (£6,757)</a:t>
                      </a:r>
                      <a:endParaRPr lang="en-US" sz="600" b="0" i="0" u="none" strike="noStrike" noProof="0">
                        <a:solidFill>
                          <a:srgbClr val="000000"/>
                        </a:solidFill>
                        <a:latin typeface="Calibri"/>
                        <a:ea typeface="Calibri"/>
                        <a:cs typeface="Calibri"/>
                      </a:endParaRPr>
                    </a:p>
                    <a:p>
                      <a:pPr lvl="0" algn="l">
                        <a:lnSpc>
                          <a:spcPct val="100000"/>
                        </a:lnSpc>
                        <a:buNone/>
                      </a:pPr>
                      <a:endParaRPr lang="en-US" sz="60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2950551301"/>
              </p:ext>
            </p:extLst>
          </p:nvPr>
        </p:nvGraphicFramePr>
        <p:xfrm>
          <a:off x="294842" y="694098"/>
          <a:ext cx="5530128" cy="34442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Increase participation in school sports and competition.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defTabSz="575981">
                        <a:lnSpc>
                          <a:spcPct val="100000"/>
                        </a:lnSpc>
                        <a:tabLst/>
                        <a:defRPr/>
                      </a:pPr>
                      <a:r>
                        <a:rPr lang="en-US" sz="600">
                          <a:solidFill>
                            <a:schemeClr val="tx1"/>
                          </a:solidFill>
                          <a:latin typeface="Calibri" panose="020F0502020204030204" pitchFamily="34" charset="0"/>
                          <a:cs typeface="Calibri" panose="020F0502020204030204" pitchFamily="34" charset="0"/>
                        </a:rPr>
                        <a:t>Meet regularly with Stamford PE cluster to arrange competitions and festivals. </a:t>
                      </a:r>
                      <a:endParaRPr lang="en-US"/>
                    </a:p>
                    <a:p>
                      <a:pPr algn="l">
                        <a:lnSpc>
                          <a:spcPct val="100000"/>
                        </a:lnSpc>
                      </a:pPr>
                      <a:r>
                        <a:rPr lang="en-US" sz="600">
                          <a:solidFill>
                            <a:schemeClr val="tx1"/>
                          </a:solidFill>
                          <a:latin typeface="Calibri" panose="020F0502020204030204" pitchFamily="34" charset="0"/>
                          <a:cs typeface="Calibri" panose="020F0502020204030204" pitchFamily="34" charset="0"/>
                        </a:rPr>
                        <a:t>Meet with SGO. </a:t>
                      </a:r>
                    </a:p>
                    <a:p>
                      <a:pPr algn="l">
                        <a:lnSpc>
                          <a:spcPct val="100000"/>
                        </a:lnSpc>
                      </a:pPr>
                      <a:r>
                        <a:rPr lang="en-US" sz="600">
                          <a:solidFill>
                            <a:schemeClr val="tx1"/>
                          </a:solidFill>
                          <a:latin typeface="Calibri" panose="020F0502020204030204" pitchFamily="34" charset="0"/>
                          <a:cs typeface="Calibri" panose="020F0502020204030204" pitchFamily="34" charset="0"/>
                        </a:rPr>
                        <a:t>Attend a range of events from PE cluster, SGO and Inspire+. </a:t>
                      </a:r>
                    </a:p>
                    <a:p>
                      <a:pPr algn="l">
                        <a:lnSpc>
                          <a:spcPct val="100000"/>
                        </a:lnSpc>
                      </a:pPr>
                      <a:r>
                        <a:rPr lang="en-US" sz="600">
                          <a:solidFill>
                            <a:schemeClr val="tx1"/>
                          </a:solidFill>
                          <a:latin typeface="Calibri" panose="020F0502020204030204" pitchFamily="34" charset="0"/>
                          <a:cs typeface="Calibri" panose="020F0502020204030204" pitchFamily="34" charset="0"/>
                        </a:rPr>
                        <a:t>Host events at SG to target more children.</a:t>
                      </a:r>
                    </a:p>
                    <a:p>
                      <a:pPr algn="l">
                        <a:lnSpc>
                          <a:spcPct val="100000"/>
                        </a:lnSpc>
                      </a:pPr>
                      <a:r>
                        <a:rPr lang="en-US" sz="600">
                          <a:solidFill>
                            <a:schemeClr val="tx1"/>
                          </a:solidFill>
                          <a:latin typeface="Calibri" panose="020F0502020204030204" pitchFamily="34" charset="0"/>
                          <a:cs typeface="Calibri" panose="020F0502020204030204" pitchFamily="34" charset="0"/>
                        </a:rPr>
                        <a:t>Complete sporting record of pupils to identify target pupils/ GT.  </a:t>
                      </a:r>
                    </a:p>
                    <a:p>
                      <a:pPr algn="l">
                        <a:lnSpc>
                          <a:spcPct val="100000"/>
                        </a:lnSpc>
                      </a:pPr>
                      <a:r>
                        <a:rPr lang="en-US" sz="600">
                          <a:solidFill>
                            <a:schemeClr val="tx1"/>
                          </a:solidFill>
                          <a:latin typeface="Calibri" panose="020F0502020204030204" pitchFamily="34" charset="0"/>
                          <a:cs typeface="Calibri" panose="020F0502020204030204" pitchFamily="34" charset="0"/>
                        </a:rPr>
                        <a:t>Develop in school competitions termly.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Variety of sports events attended. </a:t>
                      </a:r>
                    </a:p>
                    <a:p>
                      <a:pPr algn="l">
                        <a:lnSpc>
                          <a:spcPct val="100000"/>
                        </a:lnSpc>
                      </a:pPr>
                      <a:r>
                        <a:rPr lang="en-US" sz="600">
                          <a:solidFill>
                            <a:schemeClr val="tx1"/>
                          </a:solidFill>
                          <a:latin typeface="Calibri" panose="020F0502020204030204" pitchFamily="34" charset="0"/>
                          <a:cs typeface="Calibri" panose="020F0502020204030204" pitchFamily="34" charset="0"/>
                        </a:rPr>
                        <a:t>Targeted groups attending events. </a:t>
                      </a:r>
                    </a:p>
                    <a:p>
                      <a:pPr algn="l">
                        <a:lnSpc>
                          <a:spcPct val="100000"/>
                        </a:lnSpc>
                      </a:pPr>
                      <a:r>
                        <a:rPr lang="en-US" sz="600">
                          <a:solidFill>
                            <a:schemeClr val="tx1"/>
                          </a:solidFill>
                          <a:latin typeface="Calibri" panose="020F0502020204030204" pitchFamily="34" charset="0"/>
                          <a:cs typeface="Calibri" panose="020F0502020204030204" pitchFamily="34" charset="0"/>
                        </a:rPr>
                        <a:t>Role models to younger children. </a:t>
                      </a:r>
                    </a:p>
                    <a:p>
                      <a:pPr algn="l">
                        <a:lnSpc>
                          <a:spcPct val="100000"/>
                        </a:lnSpc>
                      </a:pPr>
                      <a:r>
                        <a:rPr lang="en-US" sz="600">
                          <a:solidFill>
                            <a:schemeClr val="tx1"/>
                          </a:solidFill>
                          <a:latin typeface="Calibri" panose="020F0502020204030204" pitchFamily="34" charset="0"/>
                          <a:cs typeface="Calibri" panose="020F0502020204030204" pitchFamily="34" charset="0"/>
                        </a:rPr>
                        <a:t>Teams working together.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solidFill>
                            <a:schemeClr val="tx1"/>
                          </a:solidFill>
                          <a:latin typeface="Calibri" panose="020F0502020204030204" pitchFamily="34" charset="0"/>
                          <a:cs typeface="Calibri" panose="020F0502020204030204" pitchFamily="34" charset="0"/>
                        </a:rPr>
                        <a:t>Sporting record.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a:solidFill>
                            <a:schemeClr val="tx1"/>
                          </a:solidFill>
                          <a:latin typeface="Calibri" panose="020F0502020204030204" pitchFamily="34" charset="0"/>
                          <a:cs typeface="Calibri" panose="020F0502020204030204" pitchFamily="34" charset="0"/>
                        </a:rPr>
                        <a:t>Calendar of events.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a:solidFill>
                            <a:schemeClr val="tx1"/>
                          </a:solidFill>
                          <a:latin typeface="Calibri" panose="020F0502020204030204" pitchFamily="34" charset="0"/>
                          <a:cs typeface="Calibri" panose="020F0502020204030204" pitchFamily="34" charset="0"/>
                        </a:rPr>
                        <a:t>Celebrations.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a:solidFill>
                            <a:schemeClr val="tx1"/>
                          </a:solidFill>
                          <a:latin typeface="Calibri" panose="020F0502020204030204" pitchFamily="34" charset="0"/>
                          <a:cs typeface="Calibri" panose="020F0502020204030204" pitchFamily="34" charset="0"/>
                        </a:rPr>
                        <a:t>Newsletters. </a:t>
                      </a:r>
                    </a:p>
                    <a:p>
                      <a:pPr marL="0" marR="0" lvl="0" indent="0" algn="l">
                        <a:lnSpc>
                          <a:spcPct val="100000"/>
                        </a:lnSpc>
                        <a:spcBef>
                          <a:spcPts val="0"/>
                        </a:spcBef>
                        <a:spcAft>
                          <a:spcPts val="0"/>
                        </a:spcAft>
                        <a:buClrTx/>
                        <a:buSzTx/>
                        <a:buFontTx/>
                        <a:buNone/>
                      </a:pPr>
                      <a:endParaRPr lang="en-US" sz="600">
                        <a:solidFill>
                          <a:schemeClr val="tx1"/>
                        </a:solidFill>
                        <a:latin typeface="Calibri"/>
                        <a:cs typeface="Calibri"/>
                      </a:endParaRPr>
                    </a:p>
                    <a:p>
                      <a:pPr marL="0" marR="0" lvl="0" indent="0" algn="l">
                        <a:lnSpc>
                          <a:spcPct val="100000"/>
                        </a:lnSpc>
                        <a:spcBef>
                          <a:spcPts val="0"/>
                        </a:spcBef>
                        <a:spcAft>
                          <a:spcPts val="0"/>
                        </a:spcAft>
                        <a:buClrTx/>
                        <a:buSzTx/>
                        <a:buFontTx/>
                        <a:buNone/>
                      </a:pPr>
                      <a:endParaRPr lang="en-US" sz="600">
                        <a:solidFill>
                          <a:schemeClr val="tx1"/>
                        </a:solidFill>
                        <a:latin typeface="Calibri"/>
                        <a:cs typeface="Calibri"/>
                      </a:endParaRPr>
                    </a:p>
                    <a:p>
                      <a:pPr algn="l">
                        <a:lnSpc>
                          <a:spcPct val="100000"/>
                        </a:lnSpc>
                      </a:pPr>
                      <a:endParaRPr lang="en-US" sz="60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Sense of pride with the children who have attended competitions. </a:t>
                      </a:r>
                    </a:p>
                    <a:p>
                      <a:pPr algn="l">
                        <a:lnSpc>
                          <a:spcPct val="100000"/>
                        </a:lnSpc>
                      </a:pPr>
                      <a:r>
                        <a:rPr lang="en-US" sz="600">
                          <a:solidFill>
                            <a:schemeClr val="tx1"/>
                          </a:solidFill>
                          <a:latin typeface="Calibri" panose="020F0502020204030204" pitchFamily="34" charset="0"/>
                          <a:cs typeface="Calibri" panose="020F0502020204030204" pitchFamily="34" charset="0"/>
                        </a:rPr>
                        <a:t>Variety of sports events attended from Y2 – Y6. </a:t>
                      </a:r>
                    </a:p>
                    <a:p>
                      <a:pPr algn="l">
                        <a:lnSpc>
                          <a:spcPct val="100000"/>
                        </a:lnSpc>
                      </a:pPr>
                      <a:r>
                        <a:rPr lang="en-US" sz="600">
                          <a:solidFill>
                            <a:schemeClr val="tx1"/>
                          </a:solidFill>
                          <a:latin typeface="Calibri"/>
                          <a:cs typeface="Calibri"/>
                        </a:rPr>
                        <a:t>Hosting events allowed more children from SG to attend. </a:t>
                      </a:r>
                    </a:p>
                    <a:p>
                      <a:pPr lvl="0" algn="l">
                        <a:lnSpc>
                          <a:spcPct val="100000"/>
                        </a:lnSpc>
                        <a:spcBef>
                          <a:spcPts val="0"/>
                        </a:spcBef>
                        <a:spcAft>
                          <a:spcPts val="0"/>
                        </a:spcAft>
                        <a:buNone/>
                      </a:pPr>
                      <a:r>
                        <a:rPr lang="en-US" sz="600" b="0" i="0" u="none" strike="noStrike" noProof="0">
                          <a:solidFill>
                            <a:schemeClr val="tx1"/>
                          </a:solidFill>
                        </a:rPr>
                        <a:t>Inclusive sporting opportunities, resulting in improved participation, confidence and enjoyment of physical activity amongst girls, disadvantaged pupils and pupils with SEND.</a:t>
                      </a:r>
                      <a:endParaRPr lang="en-US"/>
                    </a:p>
                    <a:p>
                      <a:pPr lvl="0" algn="l">
                        <a:lnSpc>
                          <a:spcPct val="100000"/>
                        </a:lnSpc>
                        <a:buNone/>
                      </a:pPr>
                      <a:endParaRPr lang="en-US" sz="60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a:cs typeface="Calibri"/>
                        </a:rPr>
                        <a:t>In school events will continue through the use of teachers and TAs. </a:t>
                      </a:r>
                    </a:p>
                    <a:p>
                      <a:pPr algn="l">
                        <a:lnSpc>
                          <a:spcPct val="100000"/>
                        </a:lnSpc>
                      </a:pPr>
                      <a:r>
                        <a:rPr lang="en-US" sz="600">
                          <a:solidFill>
                            <a:schemeClr val="tx1"/>
                          </a:solidFill>
                          <a:latin typeface="Calibri" panose="020F0502020204030204" pitchFamily="34" charset="0"/>
                          <a:cs typeface="Calibri" panose="020F0502020204030204" pitchFamily="34" charset="0"/>
                        </a:rPr>
                        <a:t>Events will be carefully timetabled in advance. </a:t>
                      </a:r>
                    </a:p>
                    <a:p>
                      <a:pPr algn="l">
                        <a:lnSpc>
                          <a:spcPct val="100000"/>
                        </a:lnSpc>
                      </a:pPr>
                      <a:r>
                        <a:rPr lang="en-US" sz="600">
                          <a:solidFill>
                            <a:schemeClr val="tx1"/>
                          </a:solidFill>
                          <a:latin typeface="Calibri" panose="020F0502020204030204" pitchFamily="34" charset="0"/>
                          <a:cs typeface="Calibri" panose="020F0502020204030204" pitchFamily="34" charset="0"/>
                        </a:rPr>
                        <a:t>Key out of school events will be targeted according to our needs and pupils.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a:solidFill>
                            <a:schemeClr val="tx1"/>
                          </a:solidFill>
                          <a:latin typeface="Calibri" panose="020F0502020204030204" pitchFamily="34" charset="0"/>
                          <a:cs typeface="Calibri" panose="020F0502020204030204" pitchFamily="34" charset="0"/>
                        </a:rPr>
                        <a:t>Pupil questionnaires. </a:t>
                      </a:r>
                    </a:p>
                    <a:p>
                      <a:pPr algn="l">
                        <a:lnSpc>
                          <a:spcPct val="100000"/>
                        </a:lnSpc>
                      </a:pPr>
                      <a:r>
                        <a:rPr lang="en-US" sz="600">
                          <a:solidFill>
                            <a:schemeClr val="tx1"/>
                          </a:solidFill>
                          <a:latin typeface="Calibri" panose="020F0502020204030204" pitchFamily="34" charset="0"/>
                          <a:cs typeface="Calibri" panose="020F0502020204030204" pitchFamily="34" charset="0"/>
                        </a:rPr>
                        <a:t>Results from competitions. </a:t>
                      </a:r>
                    </a:p>
                    <a:p>
                      <a:pPr algn="l">
                        <a:lnSpc>
                          <a:spcPct val="100000"/>
                        </a:lnSpc>
                      </a:pPr>
                      <a:r>
                        <a:rPr lang="en-US" sz="600">
                          <a:solidFill>
                            <a:schemeClr val="tx1"/>
                          </a:solidFill>
                          <a:latin typeface="Calibri" panose="020F0502020204030204" pitchFamily="34" charset="0"/>
                          <a:cs typeface="Calibri" panose="020F0502020204030204" pitchFamily="34" charset="0"/>
                        </a:rPr>
                        <a:t>Sporting record of attended pupils. </a:t>
                      </a:r>
                    </a:p>
                    <a:p>
                      <a:pPr algn="l">
                        <a:lnSpc>
                          <a:spcPct val="100000"/>
                        </a:lnSpc>
                      </a:pPr>
                      <a:r>
                        <a:rPr lang="en-US" sz="600">
                          <a:solidFill>
                            <a:schemeClr val="tx1"/>
                          </a:solidFill>
                          <a:latin typeface="Calibri"/>
                          <a:cs typeface="Calibri"/>
                        </a:rPr>
                        <a:t>Calendar of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a:solidFill>
                          <a:schemeClr val="tx1"/>
                        </a:solidFill>
                        <a:latin typeface="Calibri" panose="020F0502020204030204" pitchFamily="34" charset="0"/>
                        <a:cs typeface="Calibri" panose="020F0502020204030204" pitchFamily="34" charset="0"/>
                      </a:endParaRPr>
                    </a:p>
                    <a:p>
                      <a:pPr algn="l">
                        <a:lnSpc>
                          <a:spcPct val="100000"/>
                        </a:lnSpc>
                      </a:pPr>
                      <a:endParaRPr lang="en-US" sz="600">
                        <a:solidFill>
                          <a:schemeClr val="tx1"/>
                        </a:solidFill>
                        <a:latin typeface="Calibri" panose="020F0502020204030204" pitchFamily="34" charset="0"/>
                        <a:cs typeface="Calibri" panose="020F0502020204030204" pitchFamily="34" charset="0"/>
                      </a:endParaRPr>
                    </a:p>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Get Set 4 PE curriculum £468</a:t>
                      </a:r>
                      <a:endParaRPr lang="en-US" sz="600" b="0" i="0" u="none" strike="noStrike" noProof="0">
                        <a:solidFill>
                          <a:srgbClr val="000000"/>
                        </a:solidFill>
                        <a:latin typeface="Calibri"/>
                        <a:ea typeface="Calibri"/>
                        <a:cs typeface="Calibri"/>
                      </a:endParaRPr>
                    </a:p>
                    <a:p>
                      <a:pPr marL="0" marR="0" lvl="0" indent="0" algn="l">
                        <a:lnSpc>
                          <a:spcPct val="100000"/>
                        </a:lnSpc>
                        <a:spcBef>
                          <a:spcPts val="0"/>
                        </a:spcBef>
                        <a:spcAft>
                          <a:spcPts val="0"/>
                        </a:spcAft>
                        <a:buNone/>
                      </a:pPr>
                      <a:endParaRPr lang="en-US" sz="600" b="0" i="0" u="none" strike="noStrike" noProof="0">
                        <a:solidFill>
                          <a:srgbClr val="000000"/>
                        </a:solidFill>
                        <a:latin typeface="Calibri"/>
                        <a:ea typeface="Calibri"/>
                        <a:cs typeface="Calibri"/>
                      </a:endParaRPr>
                    </a:p>
                    <a:p>
                      <a:pPr lvl="0" algn="l">
                        <a:lnSpc>
                          <a:spcPct val="100000"/>
                        </a:lnSpc>
                        <a:buNone/>
                      </a:pPr>
                      <a:r>
                        <a:rPr lang="en-US" sz="600">
                          <a:solidFill>
                            <a:schemeClr val="tx1"/>
                          </a:solidFill>
                          <a:latin typeface="Calibri"/>
                          <a:cs typeface="Calibri"/>
                        </a:rPr>
                        <a:t>Transport £527</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5" name="TextBox 4">
            <a:extLst>
              <a:ext uri="{FF2B5EF4-FFF2-40B4-BE49-F238E27FC236}">
                <a16:creationId xmlns:a16="http://schemas.microsoft.com/office/drawing/2014/main" id="{351A1289-2E99-2771-1050-6243C77DE151}"/>
              </a:ext>
            </a:extLst>
          </p:cNvPr>
          <p:cNvSpPr txBox="1"/>
          <p:nvPr/>
        </p:nvSpPr>
        <p:spPr>
          <a:xfrm>
            <a:off x="263366" y="245160"/>
            <a:ext cx="558706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PE and Sport Premium Summary 25-26</a:t>
            </a:r>
          </a:p>
        </p:txBody>
      </p:sp>
      <p:sp>
        <p:nvSpPr>
          <p:cNvPr id="6" name="TextBox 5">
            <a:extLst>
              <a:ext uri="{FF2B5EF4-FFF2-40B4-BE49-F238E27FC236}">
                <a16:creationId xmlns:a16="http://schemas.microsoft.com/office/drawing/2014/main" id="{2668E2C1-740D-F68D-5EB2-27F7943DC672}"/>
              </a:ext>
            </a:extLst>
          </p:cNvPr>
          <p:cNvSpPr txBox="1"/>
          <p:nvPr/>
        </p:nvSpPr>
        <p:spPr>
          <a:xfrm>
            <a:off x="303370" y="840588"/>
            <a:ext cx="5530187" cy="29700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t>Funding received £17, 334</a:t>
            </a:r>
          </a:p>
          <a:p>
            <a:r>
              <a:rPr lang="en-GB" sz="1100"/>
              <a:t>Expenditure £16, 611.87</a:t>
            </a:r>
          </a:p>
          <a:p>
            <a:r>
              <a:rPr lang="en-GB" sz="1100"/>
              <a:t>Balance remaining £722.13 - allocated for additional swim 'top up' sessions but not yet invoiced</a:t>
            </a:r>
          </a:p>
          <a:p>
            <a:r>
              <a:rPr lang="en-GB" sz="1100"/>
              <a:t>-£96 underspend from PE and Sport Premium Grant 25/26</a:t>
            </a:r>
          </a:p>
          <a:p>
            <a:endParaRPr lang="en-GB" sz="1100"/>
          </a:p>
          <a:p>
            <a:r>
              <a:rPr lang="en-GB" sz="1100"/>
              <a:t>Key Impacts:</a:t>
            </a:r>
          </a:p>
          <a:p>
            <a:pPr marL="171450" indent="-171450">
              <a:buFont typeface="Arial"/>
              <a:buChar char="•"/>
            </a:pPr>
            <a:r>
              <a:rPr lang="en-GB" sz="1100"/>
              <a:t>Increased inclusive participation</a:t>
            </a:r>
          </a:p>
          <a:p>
            <a:pPr marL="171450" indent="-171450">
              <a:buFont typeface="Arial"/>
              <a:buChar char="•"/>
            </a:pPr>
            <a:r>
              <a:rPr lang="en-GB" sz="1100"/>
              <a:t>SEND sport opportunities</a:t>
            </a:r>
          </a:p>
          <a:p>
            <a:pPr marL="171450" indent="-171450">
              <a:buFont typeface="Arial"/>
              <a:buChar char="•"/>
            </a:pPr>
            <a:r>
              <a:rPr lang="en-GB" sz="1100"/>
              <a:t>Increased lunchtime activity</a:t>
            </a:r>
          </a:p>
          <a:p>
            <a:pPr marL="171450" indent="-171450">
              <a:buFont typeface="Arial"/>
              <a:buChar char="•"/>
            </a:pPr>
            <a:r>
              <a:rPr lang="en-GB" sz="1100"/>
              <a:t>Broad range of competitions</a:t>
            </a:r>
          </a:p>
          <a:p>
            <a:pPr marL="171450" indent="-171450">
              <a:buFont typeface="Arial"/>
              <a:buChar char="•"/>
            </a:pPr>
            <a:r>
              <a:rPr lang="en-GB" sz="1100"/>
              <a:t>Continued curriculum development</a:t>
            </a:r>
          </a:p>
          <a:p>
            <a:pPr marL="171450" indent="-171450">
              <a:buFont typeface="Arial"/>
              <a:buChar char="•"/>
            </a:pPr>
            <a:r>
              <a:rPr lang="en-GB" sz="1100"/>
              <a:t>Well schools accreditation work</a:t>
            </a:r>
          </a:p>
          <a:p>
            <a:endParaRPr lang="en-GB" sz="1100"/>
          </a:p>
          <a:p>
            <a:r>
              <a:rPr lang="en-GB" sz="1100"/>
              <a:t>Review July 2026 – Sports Leader, Exec Head and Business Manager.</a:t>
            </a:r>
          </a:p>
          <a:p>
            <a:r>
              <a:rPr lang="en-GB" sz="1100"/>
              <a:t>Governors have reviewed the proposed Sport Premium spend, impact and sustainability arrangements through EHT finance report and monitoring processes.</a:t>
            </a: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6B88AB97BE29542ABEB48128157FD1A" ma:contentTypeVersion="11" ma:contentTypeDescription="Create a new document." ma:contentTypeScope="" ma:versionID="68e859d562755791aaa8f15dfbd214bb">
  <xsd:schema xmlns:xsd="http://www.w3.org/2001/XMLSchema" xmlns:xs="http://www.w3.org/2001/XMLSchema" xmlns:p="http://schemas.microsoft.com/office/2006/metadata/properties" xmlns:ns2="c67bb5f9-6f5e-4070-8e6f-ad1ad84543a8" xmlns:ns3="17a695e6-f8bf-4e03-8302-7ed4c8706701" targetNamespace="http://schemas.microsoft.com/office/2006/metadata/properties" ma:root="true" ma:fieldsID="17ed80e0484026b4b72b53ac1ec46c22" ns2:_="" ns3:_="">
    <xsd:import namespace="c67bb5f9-6f5e-4070-8e6f-ad1ad84543a8"/>
    <xsd:import namespace="17a695e6-f8bf-4e03-8302-7ed4c8706701"/>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67bb5f9-6f5e-4070-8e6f-ad1ad84543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493e7d00-aa98-42fb-ac46-a570410b7ac9"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7a695e6-f8bf-4e03-8302-7ed4c8706701"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636a1ac1-9304-4826-af3d-2d64324955b8}" ma:internalName="TaxCatchAll" ma:showField="CatchAllData" ma:web="17a695e6-f8bf-4e03-8302-7ed4c870670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67bb5f9-6f5e-4070-8e6f-ad1ad84543a8">
      <Terms xmlns="http://schemas.microsoft.com/office/infopath/2007/PartnerControls"/>
    </lcf76f155ced4ddcb4097134ff3c332f>
    <TaxCatchAll xmlns="17a695e6-f8bf-4e03-8302-7ed4c8706701" xsi:nil="true"/>
  </documentManagement>
</p:properties>
</file>

<file path=customXml/itemProps1.xml><?xml version="1.0" encoding="utf-8"?>
<ds:datastoreItem xmlns:ds="http://schemas.openxmlformats.org/officeDocument/2006/customXml" ds:itemID="{9511692D-4FAE-4E4D-8F32-0B0FB4E7C238}">
  <ds:schemaRefs>
    <ds:schemaRef ds:uri="17a695e6-f8bf-4e03-8302-7ed4c8706701"/>
    <ds:schemaRef ds:uri="c67bb5f9-6f5e-4070-8e6f-ad1ad84543a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1E71140-82DA-4E9B-AFC1-EC5EB85B9239}">
  <ds:schemaRefs>
    <ds:schemaRef ds:uri="http://schemas.microsoft.com/sharepoint/v3/contenttype/forms"/>
  </ds:schemaRefs>
</ds:datastoreItem>
</file>

<file path=customXml/itemProps3.xml><?xml version="1.0" encoding="utf-8"?>
<ds:datastoreItem xmlns:ds="http://schemas.openxmlformats.org/officeDocument/2006/customXml" ds:itemID="{05D52A1F-1E64-43F8-BF4F-07601756A1A2}">
  <ds:schemaRefs>
    <ds:schemaRef ds:uri="17a695e6-f8bf-4e03-8302-7ed4c8706701"/>
    <ds:schemaRef ds:uri="c67bb5f9-6f5e-4070-8e6f-ad1ad84543a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Custom</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revision>1</cp:revision>
  <dcterms:created xsi:type="dcterms:W3CDTF">2025-10-08T18:09:30Z</dcterms:created>
  <dcterms:modified xsi:type="dcterms:W3CDTF">2026-09-11T13:38:04Z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0x01010086B88AB97BE29542ABEB48128157FD1A</vt:lpwstr>
  </property>
  <property fmtid="{D5CDD505-2E9C-101B-9397-08002B2CF9AE}" pid="3" name="MediaServiceImageTags">
    <vt:lpwstr/>
  </property>
</Properties>
</file>