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4"/>
  </p:sldMasterIdLst>
  <p:notesMasterIdLst>
    <p:notesMasterId r:id="rId25"/>
  </p:notesMasterIdLst>
  <p:handoutMasterIdLst>
    <p:handoutMasterId r:id="rId26"/>
  </p:handoutMasterIdLst>
  <p:sldIdLst>
    <p:sldId id="256" r:id="rId5"/>
    <p:sldId id="276" r:id="rId6"/>
    <p:sldId id="314" r:id="rId7"/>
    <p:sldId id="297" r:id="rId8"/>
    <p:sldId id="321" r:id="rId9"/>
    <p:sldId id="278" r:id="rId10"/>
    <p:sldId id="309" r:id="rId11"/>
    <p:sldId id="281" r:id="rId12"/>
    <p:sldId id="310" r:id="rId13"/>
    <p:sldId id="312" r:id="rId14"/>
    <p:sldId id="323" r:id="rId15"/>
    <p:sldId id="325" r:id="rId16"/>
    <p:sldId id="327" r:id="rId17"/>
    <p:sldId id="288" r:id="rId18"/>
    <p:sldId id="316" r:id="rId19"/>
    <p:sldId id="329" r:id="rId20"/>
    <p:sldId id="318" r:id="rId21"/>
    <p:sldId id="275" r:id="rId22"/>
    <p:sldId id="290" r:id="rId23"/>
    <p:sldId id="313" r:id="rId24"/>
  </p:sldIdLst>
  <p:sldSz cx="9144000" cy="6858000" type="screen4x3"/>
  <p:notesSz cx="6797675" cy="9926638"/>
  <p:custShowLst>
    <p:custShow name="Custom Show 1" id="0">
      <p:sldLst>
        <p:sld r:id="rId5"/>
        <p:sld r:id="rId6"/>
        <p:sld r:id="rId7"/>
        <p:sld r:id="rId8"/>
        <p:sld r:id="rId9"/>
        <p:sld r:id="rId10"/>
        <p:sld r:id="rId11"/>
        <p:sld r:id="rId12"/>
        <p:sld r:id="rId13"/>
        <p:sld r:id="rId14"/>
        <p:sld r:id="rId15"/>
        <p:sld r:id="rId16"/>
        <p:sld r:id="rId17"/>
        <p:sld r:id="rId18"/>
        <p:sld r:id="rId19"/>
        <p:sld r:id="rId20"/>
        <p:sld r:id="rId21"/>
        <p:sld r:id="rId22"/>
        <p:sld r:id="rId23"/>
        <p:sld r:id="rId24"/>
      </p:sldLst>
    </p:custShow>
  </p:custShowLst>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03" autoAdjust="0"/>
    <p:restoredTop sz="78976" autoAdjust="0"/>
  </p:normalViewPr>
  <p:slideViewPr>
    <p:cSldViewPr>
      <p:cViewPr varScale="1">
        <p:scale>
          <a:sx n="50" d="100"/>
          <a:sy n="50" d="100"/>
        </p:scale>
        <p:origin x="1704" y="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stair Cowie" userId="1b51db4f-a505-455c-9e13-63cdc7a0068a" providerId="ADAL" clId="{7FFD56EF-2041-4D6B-8BCD-FB0A06BA57E4}"/>
    <pc:docChg chg="custSel delSld modSld modShowInfo">
      <pc:chgData name="Alastair Cowie" userId="1b51db4f-a505-455c-9e13-63cdc7a0068a" providerId="ADAL" clId="{7FFD56EF-2041-4D6B-8BCD-FB0A06BA57E4}" dt="2025-09-09T07:18:42.943" v="1123" actId="20577"/>
      <pc:docMkLst>
        <pc:docMk/>
      </pc:docMkLst>
      <pc:sldChg chg="modSp mod">
        <pc:chgData name="Alastair Cowie" userId="1b51db4f-a505-455c-9e13-63cdc7a0068a" providerId="ADAL" clId="{7FFD56EF-2041-4D6B-8BCD-FB0A06BA57E4}" dt="2025-09-03T20:05:25.540" v="656" actId="20577"/>
        <pc:sldMkLst>
          <pc:docMk/>
          <pc:sldMk cId="0" sldId="275"/>
        </pc:sldMkLst>
        <pc:spChg chg="mod">
          <ac:chgData name="Alastair Cowie" userId="1b51db4f-a505-455c-9e13-63cdc7a0068a" providerId="ADAL" clId="{7FFD56EF-2041-4D6B-8BCD-FB0A06BA57E4}" dt="2025-09-03T20:04:43.683" v="641" actId="27636"/>
          <ac:spMkLst>
            <pc:docMk/>
            <pc:sldMk cId="0" sldId="275"/>
            <ac:spMk id="15362" creationId="{8C959613-BC4C-43F8-8CBC-8432A382B41E}"/>
          </ac:spMkLst>
        </pc:spChg>
        <pc:spChg chg="mod">
          <ac:chgData name="Alastair Cowie" userId="1b51db4f-a505-455c-9e13-63cdc7a0068a" providerId="ADAL" clId="{7FFD56EF-2041-4D6B-8BCD-FB0A06BA57E4}" dt="2025-09-03T20:05:25.540" v="656" actId="20577"/>
          <ac:spMkLst>
            <pc:docMk/>
            <pc:sldMk cId="0" sldId="275"/>
            <ac:spMk id="31747" creationId="{4E467EFE-8B88-4A42-A25D-371347DF752A}"/>
          </ac:spMkLst>
        </pc:spChg>
      </pc:sldChg>
      <pc:sldChg chg="modTransition">
        <pc:chgData name="Alastair Cowie" userId="1b51db4f-a505-455c-9e13-63cdc7a0068a" providerId="ADAL" clId="{7FFD56EF-2041-4D6B-8BCD-FB0A06BA57E4}" dt="2025-09-07T15:31:23.830" v="975"/>
        <pc:sldMkLst>
          <pc:docMk/>
          <pc:sldMk cId="0" sldId="276"/>
        </pc:sldMkLst>
      </pc:sldChg>
      <pc:sldChg chg="modSp mod">
        <pc:chgData name="Alastair Cowie" userId="1b51db4f-a505-455c-9e13-63cdc7a0068a" providerId="ADAL" clId="{7FFD56EF-2041-4D6B-8BCD-FB0A06BA57E4}" dt="2025-09-09T07:16:38.018" v="1121" actId="5793"/>
        <pc:sldMkLst>
          <pc:docMk/>
          <pc:sldMk cId="0" sldId="288"/>
        </pc:sldMkLst>
        <pc:spChg chg="mod">
          <ac:chgData name="Alastair Cowie" userId="1b51db4f-a505-455c-9e13-63cdc7a0068a" providerId="ADAL" clId="{7FFD56EF-2041-4D6B-8BCD-FB0A06BA57E4}" dt="2025-09-09T07:16:38.018" v="1121" actId="5793"/>
          <ac:spMkLst>
            <pc:docMk/>
            <pc:sldMk cId="0" sldId="288"/>
            <ac:spMk id="30723" creationId="{6B0F8D13-19A1-45DA-A1EF-0C4A8B45C008}"/>
          </ac:spMkLst>
        </pc:spChg>
      </pc:sldChg>
      <pc:sldChg chg="modSp mod">
        <pc:chgData name="Alastair Cowie" userId="1b51db4f-a505-455c-9e13-63cdc7a0068a" providerId="ADAL" clId="{7FFD56EF-2041-4D6B-8BCD-FB0A06BA57E4}" dt="2025-09-03T20:05:44.580" v="660" actId="122"/>
        <pc:sldMkLst>
          <pc:docMk/>
          <pc:sldMk cId="0" sldId="290"/>
        </pc:sldMkLst>
        <pc:spChg chg="mod">
          <ac:chgData name="Alastair Cowie" userId="1b51db4f-a505-455c-9e13-63cdc7a0068a" providerId="ADAL" clId="{7FFD56EF-2041-4D6B-8BCD-FB0A06BA57E4}" dt="2025-09-03T20:05:44.580" v="660" actId="122"/>
          <ac:spMkLst>
            <pc:docMk/>
            <pc:sldMk cId="0" sldId="290"/>
            <ac:spMk id="2" creationId="{C2E1DDE2-41D0-4FB6-A9C7-97FAE4C5D526}"/>
          </ac:spMkLst>
        </pc:spChg>
        <pc:spChg chg="mod">
          <ac:chgData name="Alastair Cowie" userId="1b51db4f-a505-455c-9e13-63cdc7a0068a" providerId="ADAL" clId="{7FFD56EF-2041-4D6B-8BCD-FB0A06BA57E4}" dt="2025-09-03T20:05:42.160" v="659" actId="122"/>
          <ac:spMkLst>
            <pc:docMk/>
            <pc:sldMk cId="0" sldId="290"/>
            <ac:spMk id="34819" creationId="{40EF5709-A292-4599-A3B4-EE33E9212968}"/>
          </ac:spMkLst>
        </pc:spChg>
      </pc:sldChg>
      <pc:sldChg chg="modSp mod">
        <pc:chgData name="Alastair Cowie" userId="1b51db4f-a505-455c-9e13-63cdc7a0068a" providerId="ADAL" clId="{7FFD56EF-2041-4D6B-8BCD-FB0A06BA57E4}" dt="2025-09-03T19:59:09.030" v="179" actId="20577"/>
        <pc:sldMkLst>
          <pc:docMk/>
          <pc:sldMk cId="0" sldId="310"/>
        </pc:sldMkLst>
        <pc:spChg chg="mod">
          <ac:chgData name="Alastair Cowie" userId="1b51db4f-a505-455c-9e13-63cdc7a0068a" providerId="ADAL" clId="{7FFD56EF-2041-4D6B-8BCD-FB0A06BA57E4}" dt="2025-09-03T19:59:09.030" v="179" actId="20577"/>
          <ac:spMkLst>
            <pc:docMk/>
            <pc:sldMk cId="0" sldId="310"/>
            <ac:spMk id="4" creationId="{1581A6A2-8526-4FA3-9C11-FEBED6ED12AF}"/>
          </ac:spMkLst>
        </pc:spChg>
      </pc:sldChg>
      <pc:sldChg chg="addSp delSp modSp mod">
        <pc:chgData name="Alastair Cowie" userId="1b51db4f-a505-455c-9e13-63cdc7a0068a" providerId="ADAL" clId="{7FFD56EF-2041-4D6B-8BCD-FB0A06BA57E4}" dt="2025-09-09T07:18:42.943" v="1123" actId="20577"/>
        <pc:sldMkLst>
          <pc:docMk/>
          <pc:sldMk cId="0" sldId="313"/>
        </pc:sldMkLst>
        <pc:spChg chg="add del mod">
          <ac:chgData name="Alastair Cowie" userId="1b51db4f-a505-455c-9e13-63cdc7a0068a" providerId="ADAL" clId="{7FFD56EF-2041-4D6B-8BCD-FB0A06BA57E4}" dt="2025-09-09T07:18:42.943" v="1123" actId="20577"/>
          <ac:spMkLst>
            <pc:docMk/>
            <pc:sldMk cId="0" sldId="313"/>
            <ac:spMk id="2" creationId="{C2E1DDE2-41D0-4FB6-A9C7-97FAE4C5D526}"/>
          </ac:spMkLst>
        </pc:spChg>
        <pc:spChg chg="add mod">
          <ac:chgData name="Alastair Cowie" userId="1b51db4f-a505-455c-9e13-63cdc7a0068a" providerId="ADAL" clId="{7FFD56EF-2041-4D6B-8BCD-FB0A06BA57E4}" dt="2025-09-03T20:05:58.068" v="662" actId="478"/>
          <ac:spMkLst>
            <pc:docMk/>
            <pc:sldMk cId="0" sldId="313"/>
            <ac:spMk id="3" creationId="{6F985437-80C6-D9F0-3F7A-EB740B55E725}"/>
          </ac:spMkLst>
        </pc:spChg>
        <pc:spChg chg="add mod">
          <ac:chgData name="Alastair Cowie" userId="1b51db4f-a505-455c-9e13-63cdc7a0068a" providerId="ADAL" clId="{7FFD56EF-2041-4D6B-8BCD-FB0A06BA57E4}" dt="2025-09-03T20:06:02.482" v="664" actId="478"/>
          <ac:spMkLst>
            <pc:docMk/>
            <pc:sldMk cId="0" sldId="313"/>
            <ac:spMk id="4" creationId="{983678E1-0160-6B61-40D0-3C3FF3DB9DCA}"/>
          </ac:spMkLst>
        </pc:spChg>
      </pc:sldChg>
      <pc:sldChg chg="modSp mod">
        <pc:chgData name="Alastair Cowie" userId="1b51db4f-a505-455c-9e13-63cdc7a0068a" providerId="ADAL" clId="{7FFD56EF-2041-4D6B-8BCD-FB0A06BA57E4}" dt="2025-09-07T15:27:52.317" v="954" actId="2711"/>
        <pc:sldMkLst>
          <pc:docMk/>
          <pc:sldMk cId="1726251118" sldId="321"/>
        </pc:sldMkLst>
        <pc:spChg chg="mod">
          <ac:chgData name="Alastair Cowie" userId="1b51db4f-a505-455c-9e13-63cdc7a0068a" providerId="ADAL" clId="{7FFD56EF-2041-4D6B-8BCD-FB0A06BA57E4}" dt="2025-09-07T15:27:52.317" v="954" actId="2711"/>
          <ac:spMkLst>
            <pc:docMk/>
            <pc:sldMk cId="1726251118" sldId="321"/>
            <ac:spMk id="4" creationId="{1170AB8A-62EC-45DA-8151-F646FA7A5EA5}"/>
          </ac:spMkLst>
        </pc:spChg>
      </pc:sldChg>
      <pc:sldChg chg="modSp mod">
        <pc:chgData name="Alastair Cowie" userId="1b51db4f-a505-455c-9e13-63cdc7a0068a" providerId="ADAL" clId="{7FFD56EF-2041-4D6B-8BCD-FB0A06BA57E4}" dt="2025-09-09T07:15:53.048" v="1107" actId="255"/>
        <pc:sldMkLst>
          <pc:docMk/>
          <pc:sldMk cId="0" sldId="323"/>
        </pc:sldMkLst>
        <pc:spChg chg="mod">
          <ac:chgData name="Alastair Cowie" userId="1b51db4f-a505-455c-9e13-63cdc7a0068a" providerId="ADAL" clId="{7FFD56EF-2041-4D6B-8BCD-FB0A06BA57E4}" dt="2025-09-09T07:15:53.048" v="1107" actId="255"/>
          <ac:spMkLst>
            <pc:docMk/>
            <pc:sldMk cId="0" sldId="323"/>
            <ac:spMk id="2" creationId="{00000000-0000-0000-0000-000000000000}"/>
          </ac:spMkLst>
        </pc:spChg>
      </pc:sldChg>
      <pc:sldChg chg="delSp modSp mod">
        <pc:chgData name="Alastair Cowie" userId="1b51db4f-a505-455c-9e13-63cdc7a0068a" providerId="ADAL" clId="{7FFD56EF-2041-4D6B-8BCD-FB0A06BA57E4}" dt="2025-09-09T07:16:12.092" v="1111"/>
        <pc:sldMkLst>
          <pc:docMk/>
          <pc:sldMk cId="0" sldId="325"/>
        </pc:sldMkLst>
        <pc:spChg chg="del mod">
          <ac:chgData name="Alastair Cowie" userId="1b51db4f-a505-455c-9e13-63cdc7a0068a" providerId="ADAL" clId="{7FFD56EF-2041-4D6B-8BCD-FB0A06BA57E4}" dt="2025-09-09T07:16:12.092" v="1111"/>
          <ac:spMkLst>
            <pc:docMk/>
            <pc:sldMk cId="0" sldId="325"/>
            <ac:spMk id="5" creationId="{E36DF6D1-2C40-00D0-24AE-0C6B48EB0C4E}"/>
          </ac:spMkLst>
        </pc:spChg>
      </pc:sldChg>
      <pc:sldChg chg="modSp mod">
        <pc:chgData name="Alastair Cowie" userId="1b51db4f-a505-455c-9e13-63cdc7a0068a" providerId="ADAL" clId="{7FFD56EF-2041-4D6B-8BCD-FB0A06BA57E4}" dt="2025-09-03T20:00:17.997" v="289" actId="114"/>
        <pc:sldMkLst>
          <pc:docMk/>
          <pc:sldMk cId="0" sldId="327"/>
        </pc:sldMkLst>
        <pc:spChg chg="mod">
          <ac:chgData name="Alastair Cowie" userId="1b51db4f-a505-455c-9e13-63cdc7a0068a" providerId="ADAL" clId="{7FFD56EF-2041-4D6B-8BCD-FB0A06BA57E4}" dt="2025-09-03T20:00:17.997" v="289" actId="114"/>
          <ac:spMkLst>
            <pc:docMk/>
            <pc:sldMk cId="0" sldId="327"/>
            <ac:spMk id="5" creationId="{71005BB1-9DFA-3A69-7D6A-311BAC95F346}"/>
          </ac:spMkLst>
        </pc:spChg>
      </pc:sldChg>
      <pc:sldChg chg="modSp del mod">
        <pc:chgData name="Alastair Cowie" userId="1b51db4f-a505-455c-9e13-63cdc7a0068a" providerId="ADAL" clId="{7FFD56EF-2041-4D6B-8BCD-FB0A06BA57E4}" dt="2025-09-03T20:08:12.341" v="682" actId="2696"/>
        <pc:sldMkLst>
          <pc:docMk/>
          <pc:sldMk cId="0" sldId="328"/>
        </pc:sldMkLst>
        <pc:spChg chg="mod">
          <ac:chgData name="Alastair Cowie" userId="1b51db4f-a505-455c-9e13-63cdc7a0068a" providerId="ADAL" clId="{7FFD56EF-2041-4D6B-8BCD-FB0A06BA57E4}" dt="2025-09-03T20:07:55.972" v="681" actId="6549"/>
          <ac:spMkLst>
            <pc:docMk/>
            <pc:sldMk cId="0" sldId="328"/>
            <ac:spMk id="2" creationId="{00000000-0000-0000-0000-000000000000}"/>
          </ac:spMkLst>
        </pc:spChg>
        <pc:spChg chg="mod">
          <ac:chgData name="Alastair Cowie" userId="1b51db4f-a505-455c-9e13-63cdc7a0068a" providerId="ADAL" clId="{7FFD56EF-2041-4D6B-8BCD-FB0A06BA57E4}" dt="2025-09-03T20:07:41.443" v="674" actId="1076"/>
          <ac:spMkLst>
            <pc:docMk/>
            <pc:sldMk cId="0" sldId="328"/>
            <ac:spMk id="28674" creationId="{48E4239B-231B-46D3-9D8A-43BD29661560}"/>
          </ac:spMkLst>
        </pc:spChg>
      </pc:sldChg>
      <pc:sldChg chg="modSp mod">
        <pc:chgData name="Alastair Cowie" userId="1b51db4f-a505-455c-9e13-63cdc7a0068a" providerId="ADAL" clId="{7FFD56EF-2041-4D6B-8BCD-FB0A06BA57E4}" dt="2025-09-03T20:03:28.479" v="569" actId="115"/>
        <pc:sldMkLst>
          <pc:docMk/>
          <pc:sldMk cId="0" sldId="329"/>
        </pc:sldMkLst>
        <pc:spChg chg="mod">
          <ac:chgData name="Alastair Cowie" userId="1b51db4f-a505-455c-9e13-63cdc7a0068a" providerId="ADAL" clId="{7FFD56EF-2041-4D6B-8BCD-FB0A06BA57E4}" dt="2025-09-03T20:03:28.479" v="569" actId="115"/>
          <ac:spMkLst>
            <pc:docMk/>
            <pc:sldMk cId="0" sldId="329"/>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C5CEDA-42A1-4A7E-9ABE-9A4ECDBE6C32}"/>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13FDF4C5-330D-4A96-B40D-E05E402260DA}"/>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DF3C4E28-A3E7-45D8-B1BD-756680E08FB3}"/>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7737EAF8-6A12-4094-8B28-2B2DFE9E834A}"/>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36F40D-F634-45F3-AD79-4D6C37196B3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BCDF46-D43F-4F39-B176-8413BC02FBE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F0896C0-1BB1-4C19-A296-2B9434389BA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85B3735F-F2AC-4168-9335-CC40CF580837}" type="datetimeFigureOut">
              <a:rPr lang="en-GB"/>
              <a:pPr>
                <a:defRPr/>
              </a:pPr>
              <a:t>07/09/2025</a:t>
            </a:fld>
            <a:endParaRPr lang="en-GB"/>
          </a:p>
        </p:txBody>
      </p:sp>
      <p:sp>
        <p:nvSpPr>
          <p:cNvPr id="4" name="Slide Image Placeholder 3">
            <a:extLst>
              <a:ext uri="{FF2B5EF4-FFF2-40B4-BE49-F238E27FC236}">
                <a16:creationId xmlns:a16="http://schemas.microsoft.com/office/drawing/2014/main" id="{9179916C-4792-4D2D-831A-8DB98FC7C1B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A4659A-F890-4A1D-A099-522C2AFFFF62}"/>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3DA1F22-7BAB-4CAC-87F8-6C81A42D5D5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7920294-437E-4AD1-A438-EF17D337055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E6CB372-F7E8-4ECB-AE9A-FFCEF7AB8D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7566965-8D6C-464D-9E44-A8CCC4482C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85F976A-E18F-4BFC-AA1B-24F69FA62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92" name="Slide Number Placeholder 3">
            <a:extLst>
              <a:ext uri="{FF2B5EF4-FFF2-40B4-BE49-F238E27FC236}">
                <a16:creationId xmlns:a16="http://schemas.microsoft.com/office/drawing/2014/main" id="{034E20A8-8E1E-492D-BC40-323DCE867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955D3EC-EE77-44E0-83C1-8F3EBF847FEC}" type="slidenum">
              <a:rPr lang="en-GB" altLang="en-US" smtClean="0"/>
              <a:pPr/>
              <a:t>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9C9C2A-27D6-479F-B2D2-2686558DDF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10FD6C1-36D8-43E3-9845-8986C2AF62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rPr>
              <a:t>thinking actively in a social context</a:t>
            </a:r>
            <a:endParaRPr lang="en-GB" altLang="en-US"/>
          </a:p>
        </p:txBody>
      </p:sp>
      <p:sp>
        <p:nvSpPr>
          <p:cNvPr id="15364" name="Slide Number Placeholder 3">
            <a:extLst>
              <a:ext uri="{FF2B5EF4-FFF2-40B4-BE49-F238E27FC236}">
                <a16:creationId xmlns:a16="http://schemas.microsoft.com/office/drawing/2014/main" id="{75259F21-F463-45C7-9D8C-A4177FB53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2D6126-62AF-4D68-A474-A72EFDA1775D}" type="slidenum">
              <a:rPr lang="en-GB" altLang="en-US" smtClean="0"/>
              <a:pPr/>
              <a:t>6</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3354321430"/>
      </p:ext>
    </p:extLst>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2342550200"/>
      </p:ext>
    </p:extLst>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3330229017"/>
      </p:ext>
    </p:extLst>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3404570362"/>
      </p:ext>
    </p:extLst>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82279431"/>
      </p:ext>
    </p:extLst>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379253575"/>
      </p:ext>
    </p:extLst>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953465039"/>
      </p:ext>
    </p:extLst>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4226909180"/>
      </p:ext>
    </p:extLst>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1763446979"/>
      </p:ext>
    </p:extLst>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592509857"/>
      </p:ext>
    </p:extLst>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3443502139"/>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58" r:id="rId1"/>
    <p:sldLayoutId id="2147484050" r:id="rId2"/>
    <p:sldLayoutId id="2147484051" r:id="rId3"/>
    <p:sldLayoutId id="2147484052" r:id="rId4"/>
    <p:sldLayoutId id="2147484053" r:id="rId5"/>
    <p:sldLayoutId id="2147484054" r:id="rId6"/>
    <p:sldLayoutId id="2147484055" r:id="rId7"/>
    <p:sldLayoutId id="2147484059" r:id="rId8"/>
    <p:sldLayoutId id="2147484060" r:id="rId9"/>
    <p:sldLayoutId id="2147484056" r:id="rId10"/>
    <p:sldLayoutId id="2147484057"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2050" name="Rectangle 2">
            <a:extLst>
              <a:ext uri="{FF2B5EF4-FFF2-40B4-BE49-F238E27FC236}">
                <a16:creationId xmlns:a16="http://schemas.microsoft.com/office/drawing/2014/main" id="{93F2389A-F553-4F4F-8740-25D2EABB19FB}"/>
              </a:ext>
            </a:extLst>
          </p:cNvPr>
          <p:cNvSpPr>
            <a:spLocks noGrp="1" noChangeArrowheads="1"/>
          </p:cNvSpPr>
          <p:nvPr>
            <p:ph type="ctrTitle"/>
          </p:nvPr>
        </p:nvSpPr>
        <p:spPr>
          <a:xfrm>
            <a:off x="1403350" y="2492375"/>
            <a:ext cx="6400800" cy="2273300"/>
          </a:xfrm>
          <a:ln>
            <a:solidFill>
              <a:schemeClr val="tx1"/>
            </a:solidFill>
          </a:ln>
        </p:spPr>
        <p:txBody>
          <a:bodyPr rtlCol="0">
            <a:normAutofit fontScale="90000"/>
          </a:bodyPr>
          <a:lstStyle/>
          <a:p>
            <a:pPr eaLnBrk="1" fontAlgn="auto" hangingPunct="1">
              <a:spcAft>
                <a:spcPts val="0"/>
              </a:spcAft>
              <a:defRPr/>
            </a:pPr>
            <a:br>
              <a:rPr lang="en-GB" sz="5400" dirty="0"/>
            </a:br>
            <a:br>
              <a:rPr lang="en-GB" sz="5400" dirty="0"/>
            </a:br>
            <a:br>
              <a:rPr lang="en-GB" sz="5400" dirty="0"/>
            </a:br>
            <a:r>
              <a:rPr lang="en-GB" sz="4800" dirty="0">
                <a:solidFill>
                  <a:schemeClr val="tx1"/>
                </a:solidFill>
                <a:latin typeface="+mn-lt"/>
                <a:cs typeface="Arial" pitchFamily="34" charset="0"/>
              </a:rPr>
              <a:t>Year 3</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Information for Parents</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and Carers</a:t>
            </a:r>
          </a:p>
        </p:txBody>
      </p:sp>
      <p:pic>
        <p:nvPicPr>
          <p:cNvPr id="7171" name="Picture 8" descr="http://www.williamhildyard.lincs.sch.uk/New%20logo%20small.png">
            <a:extLst>
              <a:ext uri="{FF2B5EF4-FFF2-40B4-BE49-F238E27FC236}">
                <a16:creationId xmlns:a16="http://schemas.microsoft.com/office/drawing/2014/main" id="{849F961E-1B41-4F24-BB0B-D1BC3D731BCF}"/>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5580063" y="0"/>
            <a:ext cx="1728787"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2A56B9-5E00-4134-9AB7-BCF0FF4BB9BE}"/>
              </a:ext>
            </a:extLst>
          </p:cNvPr>
          <p:cNvSpPr txBox="1"/>
          <p:nvPr/>
        </p:nvSpPr>
        <p:spPr>
          <a:xfrm>
            <a:off x="4763" y="908050"/>
            <a:ext cx="8928100" cy="4524315"/>
          </a:xfrm>
          <a:prstGeom prst="rect">
            <a:avLst/>
          </a:prstGeom>
          <a:noFill/>
        </p:spPr>
        <p:txBody>
          <a:bodyPr>
            <a:spAutoFit/>
          </a:bodyPr>
          <a:lstStyle/>
          <a:p>
            <a:pPr algn="ctr">
              <a:defRPr/>
            </a:pPr>
            <a:r>
              <a:rPr lang="en-GB" sz="3600" b="1" u="sng" dirty="0">
                <a:latin typeface="+mn-lt"/>
              </a:rPr>
              <a:t>Staff working in Year 3</a:t>
            </a:r>
            <a:endParaRPr lang="en-GB" sz="3600" u="sng" dirty="0">
              <a:latin typeface="+mn-lt"/>
            </a:endParaRPr>
          </a:p>
          <a:p>
            <a:pPr algn="ctr">
              <a:defRPr/>
            </a:pPr>
            <a:endParaRPr lang="en-GB" sz="2800" dirty="0">
              <a:latin typeface="+mn-lt"/>
            </a:endParaRPr>
          </a:p>
          <a:p>
            <a:pPr algn="ctr">
              <a:defRPr/>
            </a:pPr>
            <a:r>
              <a:rPr lang="en-GB" sz="2800" b="1" dirty="0">
                <a:latin typeface="+mn-lt"/>
              </a:rPr>
              <a:t>Teacher</a:t>
            </a:r>
          </a:p>
          <a:p>
            <a:pPr algn="ctr">
              <a:defRPr/>
            </a:pPr>
            <a:r>
              <a:rPr lang="en-GB" sz="2800" dirty="0">
                <a:latin typeface="+mn-lt"/>
              </a:rPr>
              <a:t>Mr Cowie</a:t>
            </a:r>
          </a:p>
          <a:p>
            <a:pPr algn="ctr">
              <a:defRPr/>
            </a:pPr>
            <a:endParaRPr lang="en-GB" sz="2800" b="1" dirty="0">
              <a:latin typeface="+mn-lt"/>
            </a:endParaRPr>
          </a:p>
          <a:p>
            <a:pPr algn="ctr">
              <a:defRPr/>
            </a:pPr>
            <a:r>
              <a:rPr lang="en-GB" sz="2800" b="1" dirty="0">
                <a:latin typeface="+mn-lt"/>
              </a:rPr>
              <a:t>PPA Cover </a:t>
            </a:r>
            <a:r>
              <a:rPr lang="en-GB" sz="2800" dirty="0">
                <a:latin typeface="+mn-lt"/>
              </a:rPr>
              <a:t>(Thursday PM)</a:t>
            </a:r>
          </a:p>
          <a:p>
            <a:pPr algn="ctr">
              <a:defRPr/>
            </a:pPr>
            <a:r>
              <a:rPr lang="en-GB" sz="2800" b="1" dirty="0">
                <a:latin typeface="+mn-lt"/>
              </a:rPr>
              <a:t>Mrs Snart </a:t>
            </a:r>
            <a:r>
              <a:rPr lang="en-GB" sz="2800" dirty="0">
                <a:latin typeface="+mn-lt"/>
              </a:rPr>
              <a:t>(Music)</a:t>
            </a:r>
          </a:p>
          <a:p>
            <a:pPr algn="ctr">
              <a:defRPr/>
            </a:pPr>
            <a:r>
              <a:rPr lang="en-GB" sz="2800" b="1" dirty="0">
                <a:latin typeface="+mn-lt"/>
              </a:rPr>
              <a:t>Mr Troth </a:t>
            </a:r>
            <a:r>
              <a:rPr lang="en-GB" sz="2800" dirty="0">
                <a:latin typeface="+mn-lt"/>
              </a:rPr>
              <a:t>(PE)</a:t>
            </a:r>
          </a:p>
          <a:p>
            <a:pPr algn="ctr">
              <a:defRPr/>
            </a:pPr>
            <a:endParaRPr lang="en-GB" sz="2800" b="1" dirty="0">
              <a:latin typeface="+mn-lt"/>
            </a:endParaRPr>
          </a:p>
          <a:p>
            <a:pPr algn="ctr">
              <a:defRPr/>
            </a:pPr>
            <a:r>
              <a:rPr lang="en-GB" sz="2800" b="1" dirty="0">
                <a:latin typeface="+mn-lt"/>
              </a:rPr>
              <a:t>Miss Gregson </a:t>
            </a:r>
            <a:r>
              <a:rPr lang="en-GB" sz="2800" dirty="0">
                <a:latin typeface="+mn-lt"/>
              </a:rPr>
              <a:t>– Teaching Assistant</a:t>
            </a:r>
          </a:p>
        </p:txBody>
      </p:sp>
    </p:spTree>
  </p:cSld>
  <p:clrMapOvr>
    <a:masterClrMapping/>
  </p:clrMapOvr>
  <p:transition advClick="0" advTm="10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5CA33245-B596-4CD5-87A1-128DCE2202D5}"/>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pPr>
            <a:r>
              <a:rPr lang="en-GB" altLang="en-US" b="1" u="sng" dirty="0"/>
              <a:t>Worship</a:t>
            </a:r>
          </a:p>
          <a:p>
            <a:pPr marL="69850" indent="0">
              <a:buFont typeface="Wingdings 2" panose="05020102010507070707" pitchFamily="18" charset="2"/>
              <a:buNone/>
            </a:pPr>
            <a:endParaRPr lang="en-GB" altLang="en-US" dirty="0"/>
          </a:p>
          <a:p>
            <a:pPr marL="69850" indent="0">
              <a:buFont typeface="Wingdings 2" panose="05020102010507070707" pitchFamily="18" charset="2"/>
              <a:buNone/>
            </a:pPr>
            <a:r>
              <a:rPr lang="en-GB" altLang="en-US" sz="2200" dirty="0"/>
              <a:t>Worship will take place every day at 8:50am in the school hall. This will be led by different staff members, as well as representatives from St. </a:t>
            </a:r>
            <a:r>
              <a:rPr lang="en-GB" altLang="en-US" sz="2200" dirty="0" err="1"/>
              <a:t>Guthlac’s</a:t>
            </a:r>
            <a:r>
              <a:rPr lang="en-GB" altLang="en-US" sz="2200" dirty="0"/>
              <a:t> Church. </a:t>
            </a:r>
          </a:p>
          <a:p>
            <a:pPr marL="69850" indent="0">
              <a:buFont typeface="Wingdings 2" panose="05020102010507070707" pitchFamily="18" charset="2"/>
              <a:buNone/>
            </a:pPr>
            <a:r>
              <a:rPr lang="en-GB" altLang="en-US" sz="2200" dirty="0"/>
              <a:t>Merit worships take place on Friday mornings to celebrate individual children’s work and birthday celebrations are held on Thursdays. </a:t>
            </a:r>
          </a:p>
        </p:txBody>
      </p:sp>
      <p:pic>
        <p:nvPicPr>
          <p:cNvPr id="10243" name="Picture 2" descr="The Most Repeated Verse in the Bible | Desiring God">
            <a:extLst>
              <a:ext uri="{FF2B5EF4-FFF2-40B4-BE49-F238E27FC236}">
                <a16:creationId xmlns:a16="http://schemas.microsoft.com/office/drawing/2014/main" id="{F320EDDA-E717-4CBD-BEA1-2F63F4BBB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8F866E69-CD92-4DB3-A202-05C9D5414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EA29950D-74C7-47D4-9646-9A37BC17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9AC775F4-AAC6-4DA8-A8B6-E66C91914F8A}"/>
              </a:ext>
            </a:extLst>
          </p:cNvPr>
          <p:cNvSpPr txBox="1">
            <a:spLocks noChangeArrowheads="1"/>
          </p:cNvSpPr>
          <p:nvPr/>
        </p:nvSpPr>
        <p:spPr bwMode="auto">
          <a:xfrm>
            <a:off x="611188" y="476250"/>
            <a:ext cx="3673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400" dirty="0"/>
              <a:t>Year 3 Timetable:</a:t>
            </a:r>
          </a:p>
        </p:txBody>
      </p:sp>
      <p:pic>
        <p:nvPicPr>
          <p:cNvPr id="3" name="Picture 2">
            <a:extLst>
              <a:ext uri="{FF2B5EF4-FFF2-40B4-BE49-F238E27FC236}">
                <a16:creationId xmlns:a16="http://schemas.microsoft.com/office/drawing/2014/main" id="{D27DF284-06F6-50C1-29D4-643E6F5EA8E9}"/>
              </a:ext>
            </a:extLst>
          </p:cNvPr>
          <p:cNvPicPr>
            <a:picLocks noChangeAspect="1"/>
          </p:cNvPicPr>
          <p:nvPr/>
        </p:nvPicPr>
        <p:blipFill>
          <a:blip r:embed="rId3"/>
          <a:stretch>
            <a:fillRect/>
          </a:stretch>
        </p:blipFill>
        <p:spPr>
          <a:xfrm>
            <a:off x="647700" y="1328737"/>
            <a:ext cx="7848600" cy="4200525"/>
          </a:xfrm>
          <a:prstGeom prst="rect">
            <a:avLst/>
          </a:prstGeom>
        </p:spPr>
      </p:pic>
    </p:spTree>
  </p:cSld>
  <p:clrMapOvr>
    <a:masterClrMapping/>
  </p:clrMapOvr>
  <p:transition advTm="2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7E487B-FFF2-4721-BFD2-78F95AB673E2}"/>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170AB8A-62EC-45DA-8151-F646FA7A5EA5}"/>
              </a:ext>
            </a:extLst>
          </p:cNvPr>
          <p:cNvSpPr/>
          <p:nvPr/>
        </p:nvSpPr>
        <p:spPr>
          <a:xfrm>
            <a:off x="395288" y="896938"/>
            <a:ext cx="8353425" cy="5262979"/>
          </a:xfrm>
          <a:prstGeom prst="rect">
            <a:avLst/>
          </a:prstGeom>
        </p:spPr>
        <p:txBody>
          <a:bodyPr>
            <a:spAutoFit/>
          </a:bodyPr>
          <a:lstStyle/>
          <a:p>
            <a:pPr algn="ctr">
              <a:defRPr/>
            </a:pPr>
            <a:r>
              <a:rPr lang="en-GB" sz="2800" b="1" u="sng" dirty="0">
                <a:latin typeface="+mj-lt"/>
              </a:rPr>
              <a:t>What are the learning themes / topics in </a:t>
            </a:r>
          </a:p>
          <a:p>
            <a:pPr algn="ctr">
              <a:defRPr/>
            </a:pPr>
            <a:r>
              <a:rPr lang="en-GB" sz="2800" b="1" u="sng" dirty="0">
                <a:latin typeface="+mj-lt"/>
              </a:rPr>
              <a:t>Year 3?</a:t>
            </a:r>
          </a:p>
          <a:p>
            <a:pPr>
              <a:defRPr/>
            </a:pPr>
            <a:endParaRPr lang="en-GB" sz="2800" b="1" dirty="0">
              <a:latin typeface="+mj-lt"/>
            </a:endParaRPr>
          </a:p>
          <a:p>
            <a:pPr marL="457200" indent="-457200">
              <a:buFont typeface="Arial" panose="020B0604020202020204" pitchFamily="34" charset="0"/>
              <a:buChar char="•"/>
              <a:defRPr/>
            </a:pPr>
            <a:r>
              <a:rPr lang="en-GB" sz="2800" dirty="0"/>
              <a:t>Term 1  - Would you rather live in the Stone, </a:t>
            </a:r>
          </a:p>
          <a:p>
            <a:pPr>
              <a:defRPr/>
            </a:pPr>
            <a:r>
              <a:rPr lang="en-GB" sz="2800" dirty="0"/>
              <a:t>                    Bronze or Iron age?</a:t>
            </a:r>
          </a:p>
          <a:p>
            <a:pPr marL="457200" indent="-457200">
              <a:buFont typeface="Arial" panose="020B0604020202020204" pitchFamily="34" charset="0"/>
              <a:buChar char="•"/>
              <a:defRPr/>
            </a:pPr>
            <a:r>
              <a:rPr lang="en-GB" sz="2800" dirty="0"/>
              <a:t>Term 2 – Why do people live near volcanoes?</a:t>
            </a:r>
          </a:p>
          <a:p>
            <a:pPr marL="457200" indent="-457200">
              <a:buFont typeface="Arial" panose="020B0604020202020204" pitchFamily="34" charset="0"/>
              <a:buChar char="•"/>
              <a:defRPr/>
            </a:pPr>
            <a:r>
              <a:rPr lang="en-GB" sz="2800" dirty="0"/>
              <a:t>Term 3 – Why did the Romans invade &amp; settle in  </a:t>
            </a:r>
          </a:p>
          <a:p>
            <a:pPr>
              <a:defRPr/>
            </a:pPr>
            <a:r>
              <a:rPr lang="en-GB" sz="2800" dirty="0"/>
              <a:t>                    Britain?</a:t>
            </a:r>
          </a:p>
          <a:p>
            <a:pPr marL="457200" indent="-457200">
              <a:buFont typeface="Arial" panose="020B0604020202020204" pitchFamily="34" charset="0"/>
              <a:buChar char="•"/>
              <a:defRPr/>
            </a:pPr>
            <a:r>
              <a:rPr lang="en-GB" sz="2800" dirty="0"/>
              <a:t>Term 4 – Are all settlements the same?</a:t>
            </a:r>
          </a:p>
          <a:p>
            <a:pPr>
              <a:buFont typeface="Arial" pitchFamily="34" charset="0"/>
              <a:buChar char="•"/>
              <a:defRPr/>
            </a:pPr>
            <a:r>
              <a:rPr lang="en-GB" sz="2800" dirty="0"/>
              <a:t>   Term 5 – What was important to the Ancient </a:t>
            </a:r>
          </a:p>
          <a:p>
            <a:pPr>
              <a:defRPr/>
            </a:pPr>
            <a:r>
              <a:rPr lang="en-GB" sz="2800" dirty="0"/>
              <a:t>                    Egyptians?</a:t>
            </a:r>
          </a:p>
          <a:p>
            <a:pPr>
              <a:buFont typeface="Arial" pitchFamily="34" charset="0"/>
              <a:buChar char="•"/>
              <a:defRPr/>
            </a:pPr>
            <a:r>
              <a:rPr lang="en-GB" sz="2800" dirty="0"/>
              <a:t>   Term 6 – </a:t>
            </a:r>
            <a:r>
              <a:rPr lang="en-GB" sz="2800" dirty="0">
                <a:cs typeface="Arial" panose="020B0604020202020204" pitchFamily="34" charset="0"/>
              </a:rPr>
              <a:t>Why are rainforests important?           </a:t>
            </a:r>
          </a:p>
        </p:txBody>
      </p:sp>
    </p:spTree>
    <p:extLst>
      <p:ext uri="{BB962C8B-B14F-4D97-AF65-F5344CB8AC3E}">
        <p14:creationId xmlns:p14="http://schemas.microsoft.com/office/powerpoint/2010/main" val="172625111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BAD1C5F-3AEB-443D-A493-39703D5D605C}"/>
              </a:ext>
            </a:extLst>
          </p:cNvPr>
          <p:cNvSpPr txBox="1"/>
          <p:nvPr/>
        </p:nvSpPr>
        <p:spPr>
          <a:xfrm>
            <a:off x="539750" y="733425"/>
            <a:ext cx="8208963" cy="6654800"/>
          </a:xfrm>
          <a:prstGeom prst="rect">
            <a:avLst/>
          </a:prstGeom>
          <a:noFill/>
        </p:spPr>
        <p:txBody>
          <a:bodyPr>
            <a:spAutoFit/>
          </a:bodyPr>
          <a:lstStyle/>
          <a:p>
            <a:pPr algn="ctr">
              <a:defRPr/>
            </a:pPr>
            <a:r>
              <a:rPr lang="en-GB" sz="2800" dirty="0">
                <a:latin typeface="+mn-lt"/>
              </a:rPr>
              <a:t>The children will be working on the Year 3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 evaluation</a:t>
            </a:r>
          </a:p>
          <a:p>
            <a:pPr marL="495300" indent="-495300">
              <a:lnSpc>
                <a:spcPct val="80000"/>
              </a:lnSpc>
              <a:buFont typeface="Arial" pitchFamily="34" charset="0"/>
              <a:buChar char="•"/>
              <a:defRPr/>
            </a:pPr>
            <a:r>
              <a:rPr lang="en-GB" sz="2600" dirty="0">
                <a:latin typeface="+mj-lt"/>
              </a:rPr>
              <a:t>TASC </a:t>
            </a:r>
            <a:r>
              <a:rPr lang="en-GB" sz="2000" dirty="0">
                <a:latin typeface="+mj-lt"/>
              </a:rPr>
              <a:t>/ </a:t>
            </a:r>
            <a:r>
              <a:rPr lang="en-GB" sz="2600" dirty="0">
                <a:latin typeface="+mj-lt"/>
              </a:rPr>
              <a:t>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algn="r">
              <a:lnSpc>
                <a:spcPct val="80000"/>
              </a:lnSpc>
              <a:defRPr/>
            </a:pPr>
            <a:r>
              <a:rPr lang="en-GB" sz="1400" b="1" dirty="0">
                <a:latin typeface="Arial" charset="0"/>
              </a:rPr>
              <a:t>Thinking actively in a social context      </a:t>
            </a:r>
            <a:endParaRPr lang="en-GB" sz="1400" b="1" dirty="0">
              <a:latin typeface="+mj-lt"/>
            </a:endParaRPr>
          </a:p>
          <a:p>
            <a:pPr>
              <a:lnSpc>
                <a:spcPct val="80000"/>
              </a:lnSpc>
              <a:defRPr/>
            </a:pPr>
            <a:endParaRPr lang="en-GB" sz="2600" dirty="0">
              <a:latin typeface="+mj-lt"/>
            </a:endParaRPr>
          </a:p>
          <a:p>
            <a:pPr>
              <a:defRPr/>
            </a:pPr>
            <a:endParaRPr lang="en-GB" sz="2800" b="1" dirty="0">
              <a:latin typeface="+mn-lt"/>
            </a:endParaRPr>
          </a:p>
          <a:p>
            <a:pPr>
              <a:defRPr/>
            </a:pPr>
            <a:endParaRPr lang="en-GB" sz="2800" b="1" dirty="0">
              <a:latin typeface="+mn-lt"/>
            </a:endParaRPr>
          </a:p>
        </p:txBody>
      </p:sp>
      <p:pic>
        <p:nvPicPr>
          <p:cNvPr id="6147" name="Picture 3" descr="http://www.tascwheel.com/static/634334706217674883/images/wheel-plain.jpg">
            <a:extLst>
              <a:ext uri="{FF2B5EF4-FFF2-40B4-BE49-F238E27FC236}">
                <a16:creationId xmlns:a16="http://schemas.microsoft.com/office/drawing/2014/main" id="{FB080DB0-252E-4214-BCA6-9AAF5A835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525" y="3357563"/>
            <a:ext cx="23733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3" y="1077913"/>
            <a:ext cx="820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dirty="0"/>
              <a:t>These are the areas that the children will work on during Year 3. </a:t>
            </a:r>
          </a:p>
        </p:txBody>
      </p:sp>
      <p:pic>
        <p:nvPicPr>
          <p:cNvPr id="3" name="Picture 2">
            <a:extLst>
              <a:ext uri="{FF2B5EF4-FFF2-40B4-BE49-F238E27FC236}">
                <a16:creationId xmlns:a16="http://schemas.microsoft.com/office/drawing/2014/main" id="{0DE9DBC4-C604-61B2-DC77-BE325085A48D}"/>
              </a:ext>
            </a:extLst>
          </p:cNvPr>
          <p:cNvPicPr>
            <a:picLocks noChangeAspect="1"/>
          </p:cNvPicPr>
          <p:nvPr/>
        </p:nvPicPr>
        <p:blipFill>
          <a:blip r:embed="rId2"/>
          <a:stretch>
            <a:fillRect/>
          </a:stretch>
        </p:blipFill>
        <p:spPr>
          <a:xfrm>
            <a:off x="791580" y="1515948"/>
            <a:ext cx="7560839" cy="4738321"/>
          </a:xfrm>
          <a:prstGeom prst="rect">
            <a:avLst/>
          </a:prstGeom>
        </p:spPr>
      </p:pic>
    </p:spTree>
  </p:cSld>
  <p:clrMapOvr>
    <a:masterClrMapping/>
  </p:clrMapOvr>
  <p:transition advTm="25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E89D80-075B-4F70-B515-981DF45DFB7F}"/>
              </a:ext>
            </a:extLst>
          </p:cNvPr>
          <p:cNvSpPr txBox="1"/>
          <p:nvPr/>
        </p:nvSpPr>
        <p:spPr>
          <a:xfrm>
            <a:off x="684213" y="692150"/>
            <a:ext cx="7921625" cy="2800350"/>
          </a:xfrm>
          <a:prstGeom prst="rect">
            <a:avLst/>
          </a:prstGeom>
          <a:noFill/>
        </p:spPr>
        <p:txBody>
          <a:bodyPr>
            <a:spAutoFit/>
          </a:bodyPr>
          <a:lstStyle/>
          <a:p>
            <a:pPr>
              <a:defRPr/>
            </a:pPr>
            <a:r>
              <a:rPr lang="en-GB" sz="2700" b="1" u="sng" dirty="0">
                <a:latin typeface="+mn-lt"/>
              </a:rPr>
              <a:t>Maths</a:t>
            </a:r>
          </a:p>
          <a:p>
            <a:pPr>
              <a:defRPr/>
            </a:pPr>
            <a:endParaRPr lang="en-GB" sz="2700" b="1" u="sng" dirty="0">
              <a:latin typeface="+mn-lt"/>
            </a:endParaRPr>
          </a:p>
          <a:p>
            <a:pPr>
              <a:defRPr/>
            </a:pPr>
            <a:r>
              <a:rPr lang="en-GB" sz="2700" dirty="0">
                <a:latin typeface="+mn-lt"/>
              </a:rPr>
              <a:t>For information on how we are teaching maths in school, please follow the link below. </a:t>
            </a:r>
          </a:p>
          <a:p>
            <a:pPr>
              <a:defRPr/>
            </a:pPr>
            <a:endParaRPr lang="en-GB" sz="2400" dirty="0">
              <a:latin typeface="Arial" charset="0"/>
            </a:endParaRPr>
          </a:p>
          <a:p>
            <a:pPr>
              <a:defRPr/>
            </a:pPr>
            <a:endParaRPr lang="en-GB" sz="2400" dirty="0">
              <a:latin typeface="Arial" charset="0"/>
            </a:endParaRPr>
          </a:p>
          <a:p>
            <a:pPr algn="ctr">
              <a:defRPr/>
            </a:pPr>
            <a:r>
              <a:rPr lang="en-GB" sz="2000" dirty="0">
                <a:latin typeface="Arial" charset="0"/>
              </a:rPr>
              <a:t>School website –&gt; Our Learning -&gt; Maths support</a:t>
            </a:r>
          </a:p>
        </p:txBody>
      </p:sp>
      <p:pic>
        <p:nvPicPr>
          <p:cNvPr id="8195" name="Picture 3">
            <a:hlinkClick r:id="rId2" action="ppaction://hlinkfile"/>
            <a:extLst>
              <a:ext uri="{FF2B5EF4-FFF2-40B4-BE49-F238E27FC236}">
                <a16:creationId xmlns:a16="http://schemas.microsoft.com/office/drawing/2014/main" id="{BEB2800E-EE4F-46AB-A1ED-EF8C929EB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5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81A6A2-8526-4FA3-9C11-FEBED6ED12AF}"/>
              </a:ext>
            </a:extLst>
          </p:cNvPr>
          <p:cNvSpPr txBox="1"/>
          <p:nvPr/>
        </p:nvSpPr>
        <p:spPr>
          <a:xfrm>
            <a:off x="684213" y="692150"/>
            <a:ext cx="7921625" cy="3970318"/>
          </a:xfrm>
          <a:prstGeom prst="rect">
            <a:avLst/>
          </a:prstGeom>
          <a:noFill/>
        </p:spPr>
        <p:txBody>
          <a:bodyPr>
            <a:spAutoFit/>
          </a:bodyPr>
          <a:lstStyle/>
          <a:p>
            <a:pPr>
              <a:defRPr/>
            </a:pPr>
            <a:r>
              <a:rPr lang="en-GB" sz="2700" b="1" u="sng" dirty="0">
                <a:latin typeface="+mn-lt"/>
              </a:rPr>
              <a:t>Multiplication</a:t>
            </a:r>
          </a:p>
          <a:p>
            <a:pPr>
              <a:defRPr/>
            </a:pPr>
            <a:endParaRPr lang="en-GB" sz="2700" b="1" dirty="0">
              <a:latin typeface="+mn-lt"/>
            </a:endParaRPr>
          </a:p>
          <a:p>
            <a:pPr>
              <a:defRPr/>
            </a:pPr>
            <a:r>
              <a:rPr lang="en-GB" sz="2400" b="1" u="sng" dirty="0">
                <a:latin typeface="+mn-lt"/>
              </a:rPr>
              <a:t>TT </a:t>
            </a:r>
            <a:r>
              <a:rPr lang="en-GB" sz="2400" b="1" u="sng" dirty="0" err="1">
                <a:latin typeface="+mn-lt"/>
              </a:rPr>
              <a:t>Rockstars</a:t>
            </a:r>
            <a:r>
              <a:rPr lang="en-GB" sz="2400" b="1" u="sng" dirty="0">
                <a:latin typeface="+mn-lt"/>
              </a:rPr>
              <a:t>: </a:t>
            </a:r>
          </a:p>
          <a:p>
            <a:pPr>
              <a:defRPr/>
            </a:pPr>
            <a:endParaRPr lang="en-GB" b="1" dirty="0">
              <a:latin typeface="+mn-lt"/>
            </a:endParaRPr>
          </a:p>
          <a:p>
            <a:pPr>
              <a:defRPr/>
            </a:pPr>
            <a:r>
              <a:rPr lang="en-GB" dirty="0">
                <a:latin typeface="+mn-lt"/>
              </a:rPr>
              <a:t>Please use the Times Tables Rockstars app or </a:t>
            </a:r>
          </a:p>
          <a:p>
            <a:pPr>
              <a:defRPr/>
            </a:pPr>
            <a:r>
              <a:rPr lang="en-GB" dirty="0">
                <a:latin typeface="+mn-lt"/>
              </a:rPr>
              <a:t>via the website at home to support your child with </a:t>
            </a:r>
          </a:p>
          <a:p>
            <a:pPr>
              <a:defRPr/>
            </a:pPr>
            <a:r>
              <a:rPr lang="en-GB" dirty="0">
                <a:latin typeface="+mn-lt"/>
              </a:rPr>
              <a:t>learning their tables.</a:t>
            </a:r>
          </a:p>
          <a:p>
            <a:pPr>
              <a:defRPr/>
            </a:pPr>
            <a:endParaRPr lang="en-GB" dirty="0">
              <a:latin typeface="+mn-lt"/>
            </a:endParaRPr>
          </a:p>
          <a:p>
            <a:pPr>
              <a:defRPr/>
            </a:pPr>
            <a:r>
              <a:rPr lang="en-GB" dirty="0">
                <a:latin typeface="+mn-lt"/>
              </a:rPr>
              <a:t>Times tables will form part of the weekly homework in Year 3.   </a:t>
            </a:r>
          </a:p>
          <a:p>
            <a:pPr>
              <a:defRPr/>
            </a:pPr>
            <a:endParaRPr lang="en-GB" dirty="0">
              <a:latin typeface="+mn-lt"/>
            </a:endParaRPr>
          </a:p>
          <a:p>
            <a:pPr>
              <a:defRPr/>
            </a:pPr>
            <a:endParaRPr lang="en-GB" sz="2400" dirty="0">
              <a:latin typeface="Arial" charset="0"/>
            </a:endParaRPr>
          </a:p>
          <a:p>
            <a:pPr>
              <a:defRPr/>
            </a:pPr>
            <a:endParaRPr lang="en-GB" sz="2400" dirty="0">
              <a:latin typeface="Arial" charset="0"/>
            </a:endParaRPr>
          </a:p>
        </p:txBody>
      </p:sp>
      <p:pic>
        <p:nvPicPr>
          <p:cNvPr id="19459" name="Picture 2">
            <a:extLst>
              <a:ext uri="{FF2B5EF4-FFF2-40B4-BE49-F238E27FC236}">
                <a16:creationId xmlns:a16="http://schemas.microsoft.com/office/drawing/2014/main" id="{1FD09F02-A6A7-4B81-80D9-196B53731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22371">
            <a:off x="6732588" y="823913"/>
            <a:ext cx="1141412" cy="163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advTm="25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95A0AA7-6DA8-452F-936B-D196E270282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5" name="TextBox 4"/>
          <p:cNvSpPr txBox="1"/>
          <p:nvPr/>
        </p:nvSpPr>
        <p:spPr>
          <a:xfrm>
            <a:off x="468313" y="644525"/>
            <a:ext cx="8208962" cy="5124480"/>
          </a:xfrm>
          <a:prstGeom prst="rect">
            <a:avLst/>
          </a:prstGeom>
          <a:noFill/>
        </p:spPr>
        <p:txBody>
          <a:bodyPr>
            <a:spAutoFit/>
          </a:bodyPr>
          <a:lstStyle/>
          <a:p>
            <a:pPr>
              <a:defRPr/>
            </a:pPr>
            <a:r>
              <a:rPr lang="en-GB" sz="2700" b="1" dirty="0">
                <a:latin typeface="+mn-lt"/>
              </a:rPr>
              <a:t> </a:t>
            </a:r>
          </a:p>
          <a:p>
            <a:pPr marL="342900" indent="-342900">
              <a:buFontTx/>
              <a:buChar char="-"/>
              <a:defRPr/>
            </a:pPr>
            <a:r>
              <a:rPr lang="en-GB" sz="2000" dirty="0">
                <a:latin typeface="Arial" charset="0"/>
              </a:rPr>
              <a:t>Properties of Number- Large numbers, place value, decimals</a:t>
            </a:r>
          </a:p>
          <a:p>
            <a:pPr>
              <a:defRPr/>
            </a:pPr>
            <a:endParaRPr lang="en-GB" sz="2000" dirty="0">
              <a:latin typeface="Arial" charset="0"/>
            </a:endParaRPr>
          </a:p>
          <a:p>
            <a:pPr marL="342900" indent="-342900">
              <a:buFontTx/>
              <a:buChar char="-"/>
              <a:defRPr/>
            </a:pPr>
            <a:r>
              <a:rPr lang="en-GB" sz="2000" dirty="0">
                <a:latin typeface="Arial" charset="0"/>
              </a:rPr>
              <a:t>Addition and Subtraction- mental strategies and formal written methods</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Problem solving, reasoning and algebra</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Multiplication and Division – mental strategies and formal written methods</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Ongoing practice of mental maths and arithmetic in</a:t>
            </a:r>
          </a:p>
          <a:p>
            <a:pPr>
              <a:defRPr/>
            </a:pPr>
            <a:r>
              <a:rPr lang="en-GB" sz="2000" dirty="0">
                <a:latin typeface="Arial" charset="0"/>
              </a:rPr>
              <a:t> timed conditions</a:t>
            </a:r>
          </a:p>
          <a:p>
            <a:pPr>
              <a:defRPr/>
            </a:pPr>
            <a:endParaRPr lang="en-GB" sz="2000" dirty="0">
              <a:latin typeface="Arial" charset="0"/>
            </a:endParaRPr>
          </a:p>
          <a:p>
            <a:pPr>
              <a:defRPr/>
            </a:pPr>
            <a:endParaRPr lang="en-GB" sz="2000" dirty="0">
              <a:latin typeface="Arial" charset="0"/>
            </a:endParaRPr>
          </a:p>
          <a:p>
            <a:pPr>
              <a:defRPr/>
            </a:pPr>
            <a:r>
              <a:rPr lang="en-GB" sz="2000" dirty="0">
                <a:latin typeface="Arial" charset="0"/>
              </a:rPr>
              <a:t>School website –&gt; Our Learning -&gt; Maths support</a:t>
            </a:r>
          </a:p>
        </p:txBody>
      </p:sp>
      <p:pic>
        <p:nvPicPr>
          <p:cNvPr id="6" name="Picture 3">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6913563" y="4292600"/>
            <a:ext cx="1504950" cy="209708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692696"/>
            <a:ext cx="7632848" cy="4093428"/>
          </a:xfrm>
          <a:prstGeom prst="rect">
            <a:avLst/>
          </a:prstGeom>
        </p:spPr>
        <p:txBody>
          <a:bodyPr wrap="square">
            <a:spAutoFit/>
          </a:bodyPr>
          <a:lstStyle/>
          <a:p>
            <a:pPr>
              <a:defRPr/>
            </a:pPr>
            <a:r>
              <a:rPr lang="en-GB" sz="2000" b="1" u="sng" dirty="0"/>
              <a:t>English: Term 1</a:t>
            </a:r>
          </a:p>
          <a:p>
            <a:pPr>
              <a:defRPr/>
            </a:pPr>
            <a:endParaRPr lang="en-GB" sz="2000" dirty="0"/>
          </a:p>
          <a:p>
            <a:pPr>
              <a:defRPr/>
            </a:pPr>
            <a:r>
              <a:rPr lang="en-GB" sz="2000" dirty="0"/>
              <a:t>Active English – focus on spelling, grammar and punctuation</a:t>
            </a:r>
          </a:p>
          <a:p>
            <a:pPr>
              <a:defRPr/>
            </a:pPr>
            <a:endParaRPr lang="en-GB" sz="2000" dirty="0"/>
          </a:p>
          <a:p>
            <a:pPr>
              <a:defRPr/>
            </a:pPr>
            <a:r>
              <a:rPr lang="en-GB" sz="2000" b="1" dirty="0"/>
              <a:t>Focus text: ‘Stone Age Boy’</a:t>
            </a:r>
          </a:p>
          <a:p>
            <a:pPr>
              <a:defRPr/>
            </a:pPr>
            <a:endParaRPr lang="en-GB" sz="2000" dirty="0"/>
          </a:p>
          <a:p>
            <a:pPr>
              <a:defRPr/>
            </a:pPr>
            <a:r>
              <a:rPr lang="en-GB" sz="2000" u="sng" dirty="0"/>
              <a:t>Text types and skills to be covered:</a:t>
            </a:r>
          </a:p>
          <a:p>
            <a:pPr>
              <a:defRPr/>
            </a:pPr>
            <a:endParaRPr lang="en-GB" sz="2000" dirty="0"/>
          </a:p>
          <a:p>
            <a:pPr>
              <a:defRPr/>
            </a:pPr>
            <a:r>
              <a:rPr lang="en-GB" sz="2000" dirty="0">
                <a:latin typeface="Arial" charset="0"/>
              </a:rPr>
              <a:t>-Narrative – creating own text based on one read in class. </a:t>
            </a:r>
          </a:p>
          <a:p>
            <a:pPr>
              <a:defRPr/>
            </a:pPr>
            <a:r>
              <a:rPr lang="en-GB" sz="2000" dirty="0">
                <a:latin typeface="Arial" charset="0"/>
              </a:rPr>
              <a:t>-Note taking etc.</a:t>
            </a:r>
          </a:p>
          <a:p>
            <a:pPr>
              <a:defRPr/>
            </a:pPr>
            <a:r>
              <a:rPr lang="en-GB" sz="2000" dirty="0">
                <a:latin typeface="Arial" charset="0"/>
              </a:rPr>
              <a:t>-Setting descriptions</a:t>
            </a:r>
          </a:p>
          <a:p>
            <a:pPr>
              <a:defRPr/>
            </a:pPr>
            <a:r>
              <a:rPr lang="en-GB" sz="2000" dirty="0">
                <a:latin typeface="Arial" charset="0"/>
              </a:rPr>
              <a:t>-Instructional writing.</a:t>
            </a:r>
          </a:p>
          <a:p>
            <a:pPr>
              <a:defRPr/>
            </a:pPr>
            <a:r>
              <a:rPr lang="en-GB" sz="2000" dirty="0">
                <a:latin typeface="Arial" charset="0"/>
              </a:rPr>
              <a:t>-Character descriptions</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bwMode="auto">
          <a:xfrm>
            <a:off x="951954" y="692696"/>
            <a:ext cx="7240091" cy="644152"/>
          </a:xfrm>
          <a:prstGeom prst="rect">
            <a:avLst/>
          </a:prstGeom>
          <a:noFill/>
          <a:ln>
            <a:noFill/>
          </a:ln>
        </p:spPr>
        <p:txBody>
          <a:bodyPr vert="horz" wrap="square" lIns="91440" tIns="45720" rIns="91440" bIns="45720" numCol="1" anchor="b" anchorCtr="0" compatLnSpc="1">
            <a:prstTxWarp prst="textNoShape">
              <a:avLst/>
            </a:prstTxWarp>
            <a:normAutofit/>
          </a:bodyPr>
          <a:lstStyle/>
          <a:p>
            <a:pPr>
              <a:lnSpc>
                <a:spcPct val="90000"/>
              </a:lnSpc>
              <a:spcAft>
                <a:spcPts val="600"/>
              </a:spcAft>
              <a:defRPr/>
            </a:pPr>
            <a:r>
              <a:rPr lang="en-US" sz="3700" b="1" u="sng" kern="1200" dirty="0">
                <a:solidFill>
                  <a:schemeClr val="accent1"/>
                </a:solidFill>
                <a:latin typeface="+mj-lt"/>
                <a:ea typeface="+mj-ea"/>
                <a:cs typeface="+mj-cs"/>
              </a:rPr>
              <a:t>Writing expectations for Year 3</a:t>
            </a:r>
            <a:r>
              <a:rPr lang="en-US" sz="3700" b="1" kern="1200" dirty="0">
                <a:solidFill>
                  <a:schemeClr val="accent1"/>
                </a:solidFill>
                <a:latin typeface="+mj-lt"/>
                <a:ea typeface="+mj-ea"/>
                <a:cs typeface="+mj-cs"/>
              </a:rPr>
              <a:t>. </a:t>
            </a:r>
          </a:p>
        </p:txBody>
      </p:sp>
      <p:pic>
        <p:nvPicPr>
          <p:cNvPr id="4" name="Picture 3">
            <a:extLst>
              <a:ext uri="{FF2B5EF4-FFF2-40B4-BE49-F238E27FC236}">
                <a16:creationId xmlns:a16="http://schemas.microsoft.com/office/drawing/2014/main" id="{69260760-C4F1-3138-4432-BD5158354B43}"/>
              </a:ext>
            </a:extLst>
          </p:cNvPr>
          <p:cNvPicPr>
            <a:picLocks noChangeAspect="1"/>
          </p:cNvPicPr>
          <p:nvPr/>
        </p:nvPicPr>
        <p:blipFill>
          <a:blip r:embed="rId2"/>
          <a:stretch>
            <a:fillRect/>
          </a:stretch>
        </p:blipFill>
        <p:spPr>
          <a:xfrm>
            <a:off x="485058" y="1916832"/>
            <a:ext cx="8173883" cy="3024336"/>
          </a:xfrm>
          <a:prstGeom prst="rect">
            <a:avLst/>
          </a:prstGeom>
          <a:noFill/>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8DBBA4-AC05-45B2-A555-64E4AF911707}"/>
              </a:ext>
            </a:extLst>
          </p:cNvPr>
          <p:cNvSpPr txBox="1"/>
          <p:nvPr/>
        </p:nvSpPr>
        <p:spPr>
          <a:xfrm>
            <a:off x="468313" y="673100"/>
            <a:ext cx="8208962" cy="646331"/>
          </a:xfrm>
          <a:prstGeom prst="rect">
            <a:avLst/>
          </a:prstGeom>
          <a:noFill/>
        </p:spPr>
        <p:txBody>
          <a:bodyPr>
            <a:spAutoFit/>
          </a:bodyPr>
          <a:lstStyle/>
          <a:p>
            <a:pPr algn="ctr">
              <a:defRPr/>
            </a:pPr>
            <a:r>
              <a:rPr lang="en-GB" sz="2700" b="1" u="sng" dirty="0">
                <a:latin typeface="+mn-lt"/>
              </a:rPr>
              <a:t>Spelling in Year 3</a:t>
            </a:r>
          </a:p>
          <a:p>
            <a:pPr algn="ctr">
              <a:defRPr/>
            </a:pPr>
            <a:endParaRPr lang="en-GB" sz="900" b="1" u="sng" dirty="0">
              <a:latin typeface="+mn-lt"/>
            </a:endParaRPr>
          </a:p>
        </p:txBody>
      </p:sp>
      <p:sp>
        <p:nvSpPr>
          <p:cNvPr id="5" name="TextBox 4">
            <a:extLst>
              <a:ext uri="{FF2B5EF4-FFF2-40B4-BE49-F238E27FC236}">
                <a16:creationId xmlns:a16="http://schemas.microsoft.com/office/drawing/2014/main" id="{71005BB1-9DFA-3A69-7D6A-311BAC95F346}"/>
              </a:ext>
            </a:extLst>
          </p:cNvPr>
          <p:cNvSpPr txBox="1"/>
          <p:nvPr/>
        </p:nvSpPr>
        <p:spPr>
          <a:xfrm>
            <a:off x="899592" y="1196752"/>
            <a:ext cx="6984776" cy="4524315"/>
          </a:xfrm>
          <a:prstGeom prst="rect">
            <a:avLst/>
          </a:prstGeom>
          <a:noFill/>
        </p:spPr>
        <p:txBody>
          <a:bodyPr wrap="square">
            <a:spAutoFit/>
          </a:bodyPr>
          <a:lstStyle/>
          <a:p>
            <a:br>
              <a:rPr lang="en-GB" sz="2400" dirty="0"/>
            </a:br>
            <a:r>
              <a:rPr lang="en-GB" sz="2400" b="0" i="0" dirty="0">
                <a:solidFill>
                  <a:srgbClr val="575757"/>
                </a:solidFill>
                <a:effectLst/>
                <a:latin typeface="canada-type-gibson"/>
              </a:rPr>
              <a:t>In Year 3, your child will continue to develop their spelling. They will write and read more, learning more complex spellings as they go. They will use dictionaries to check words they are unsure of.</a:t>
            </a:r>
          </a:p>
          <a:p>
            <a:endParaRPr lang="en-GB" sz="2400" dirty="0">
              <a:solidFill>
                <a:srgbClr val="575757"/>
              </a:solidFill>
              <a:latin typeface="canada-type-gibson"/>
            </a:endParaRPr>
          </a:p>
          <a:p>
            <a:r>
              <a:rPr lang="en-GB" sz="2400" dirty="0">
                <a:solidFill>
                  <a:srgbClr val="575757"/>
                </a:solidFill>
                <a:latin typeface="canada-type-gibson"/>
              </a:rPr>
              <a:t>We use ‘Active Spelling’ daily and there will be a new spelling pattern each week. These are practiced daily in school and not set for homework.  </a:t>
            </a:r>
          </a:p>
          <a:p>
            <a:endParaRPr lang="en-GB" sz="2400" dirty="0">
              <a:solidFill>
                <a:srgbClr val="575757"/>
              </a:solidFill>
              <a:latin typeface="canada-type-gibson"/>
            </a:endParaRPr>
          </a:p>
          <a:p>
            <a:r>
              <a:rPr lang="en-GB" sz="2400" dirty="0">
                <a:solidFill>
                  <a:srgbClr val="575757"/>
                </a:solidFill>
                <a:latin typeface="canada-type-gibson"/>
              </a:rPr>
              <a:t>You can work on the Y3/4 spelling key words if you wish at home – </a:t>
            </a:r>
            <a:r>
              <a:rPr lang="en-GB" sz="2400" b="1" i="1" dirty="0">
                <a:solidFill>
                  <a:srgbClr val="575757"/>
                </a:solidFill>
                <a:latin typeface="canada-type-gibson"/>
              </a:rPr>
              <a:t>Please feel free to take a copy. </a:t>
            </a:r>
            <a:endParaRPr lang="en-GB" sz="2400" b="1" i="1"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1042988" y="404813"/>
            <a:ext cx="7024687" cy="1143000"/>
          </a:xfrm>
        </p:spPr>
        <p:txBody>
          <a:bodyPr/>
          <a:lstStyle/>
          <a:p>
            <a:pPr eaLnBrk="1" hangingPunct="1"/>
            <a:r>
              <a:rPr lang="en-GB" altLang="en-US" b="1">
                <a:solidFill>
                  <a:schemeClr val="tx1"/>
                </a:solidFill>
              </a:rPr>
              <a:t>Homework</a:t>
            </a:r>
          </a:p>
        </p:txBody>
      </p:sp>
      <p:sp>
        <p:nvSpPr>
          <p:cNvPr id="30723" name="Content Placeholder 2">
            <a:extLst>
              <a:ext uri="{FF2B5EF4-FFF2-40B4-BE49-F238E27FC236}">
                <a16:creationId xmlns:a16="http://schemas.microsoft.com/office/drawing/2014/main" id="{6B0F8D13-19A1-45DA-A1EF-0C4A8B45C008}"/>
              </a:ext>
            </a:extLst>
          </p:cNvPr>
          <p:cNvSpPr>
            <a:spLocks noGrp="1"/>
          </p:cNvSpPr>
          <p:nvPr>
            <p:ph idx="1"/>
          </p:nvPr>
        </p:nvSpPr>
        <p:spPr>
          <a:xfrm>
            <a:off x="468313" y="1557338"/>
            <a:ext cx="8135937" cy="4824412"/>
          </a:xfrm>
        </p:spPr>
        <p:txBody>
          <a:bodyPr/>
          <a:lstStyle/>
          <a:p>
            <a:pPr eaLnBrk="1" hangingPunct="1"/>
            <a:r>
              <a:rPr lang="en-GB" altLang="en-US" dirty="0"/>
              <a:t>Homework will be set online via Purple Mash. We have used Purple Mash successfully for remote learning and homework previously and this is a format that the children are used to. Homework will be uploaded to Purple Mash each Friday and should be completed by the following Wednesday.</a:t>
            </a:r>
          </a:p>
          <a:p>
            <a:pPr eaLnBrk="1" hangingPunct="1"/>
            <a:r>
              <a:rPr lang="en-GB" altLang="en-US" dirty="0"/>
              <a:t>Homework will be set for all children from                            </a:t>
            </a:r>
            <a:r>
              <a:rPr lang="en-GB" altLang="en-US" b="1" dirty="0"/>
              <a:t>Friday 19</a:t>
            </a:r>
            <a:r>
              <a:rPr lang="en-GB" altLang="en-US" b="1" baseline="30000" dirty="0"/>
              <a:t>th</a:t>
            </a:r>
            <a:r>
              <a:rPr lang="en-GB" altLang="en-US" b="1" dirty="0"/>
              <a:t> September 2025 onwards.</a:t>
            </a:r>
          </a:p>
          <a:p>
            <a:pPr eaLnBrk="1" hangingPunct="1"/>
            <a:r>
              <a:rPr lang="en-GB" altLang="en-US" dirty="0"/>
              <a:t>Homework will include:</a:t>
            </a:r>
          </a:p>
          <a:p>
            <a:pPr marL="69850" indent="0" eaLnBrk="1" hangingPunct="1">
              <a:buNone/>
            </a:pPr>
            <a:r>
              <a:rPr lang="en-GB" altLang="en-US" dirty="0"/>
              <a:t>Reading activity on Serial Mash</a:t>
            </a:r>
          </a:p>
          <a:p>
            <a:pPr marL="69850" indent="0" eaLnBrk="1" hangingPunct="1">
              <a:buNone/>
            </a:pPr>
            <a:r>
              <a:rPr lang="en-GB" altLang="en-US" dirty="0"/>
              <a:t>1 x maths homework, usually times tables based. </a:t>
            </a:r>
          </a:p>
        </p:txBody>
      </p:sp>
    </p:spTree>
  </p:cSld>
  <p:clrMapOvr>
    <a:masterClrMapping/>
  </p:clrMapOvr>
  <p:transition advTm="25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571030"/>
          </a:xfrm>
          <a:prstGeom prst="rect">
            <a:avLst/>
          </a:prstGeom>
          <a:noFill/>
        </p:spPr>
        <p:txBody>
          <a:bodyPr>
            <a:spAutoFit/>
          </a:bodyPr>
          <a:lstStyle/>
          <a:p>
            <a:pPr>
              <a:defRPr/>
            </a:pPr>
            <a:r>
              <a:rPr lang="en-GB" sz="2700" b="1" dirty="0">
                <a:latin typeface="+mn-lt"/>
              </a:rPr>
              <a:t>   </a:t>
            </a:r>
            <a:r>
              <a:rPr lang="en-GB" sz="2700" b="1" u="sng" dirty="0">
                <a:latin typeface="+mn-lt"/>
              </a:rPr>
              <a:t>Class Dojo</a:t>
            </a:r>
          </a:p>
          <a:p>
            <a:pPr>
              <a:defRPr/>
            </a:pPr>
            <a:endParaRPr lang="en-GB" sz="1400" dirty="0"/>
          </a:p>
          <a:p>
            <a:pPr>
              <a:defRPr/>
            </a:pPr>
            <a:r>
              <a:rPr lang="en-GB" sz="2000" dirty="0"/>
              <a:t>            </a:t>
            </a:r>
          </a:p>
          <a:p>
            <a:pPr>
              <a:defRPr/>
            </a:pPr>
            <a:endParaRPr lang="en-GB" sz="2000" dirty="0">
              <a:latin typeface="+mj-lt"/>
            </a:endParaRPr>
          </a:p>
          <a:p>
            <a:pPr>
              <a:defRPr/>
            </a:pPr>
            <a:r>
              <a:rPr lang="en-GB" sz="2000" dirty="0">
                <a:latin typeface="+mj-lt"/>
              </a:rPr>
              <a:t>Children can earn Dojo points for displaying any of the following:</a:t>
            </a: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r>
              <a:rPr lang="en-GB" sz="2000" dirty="0">
                <a:latin typeface="+mj-lt"/>
              </a:rPr>
              <a:t>Certificates will be presented if children reach the following milestones:</a:t>
            </a:r>
          </a:p>
          <a:p>
            <a:pPr>
              <a:defRPr/>
            </a:pPr>
            <a:r>
              <a:rPr lang="en-GB" sz="2000" dirty="0">
                <a:latin typeface="+mj-lt"/>
              </a:rPr>
              <a:t>30 Dojos – Bronze</a:t>
            </a:r>
          </a:p>
          <a:p>
            <a:pPr>
              <a:defRPr/>
            </a:pPr>
            <a:r>
              <a:rPr lang="en-GB" sz="2000" dirty="0">
                <a:latin typeface="+mj-lt"/>
              </a:rPr>
              <a:t>60 Dojos – Silver</a:t>
            </a:r>
          </a:p>
          <a:p>
            <a:pPr>
              <a:defRPr/>
            </a:pPr>
            <a:r>
              <a:rPr lang="en-GB" sz="2000" dirty="0">
                <a:latin typeface="+mj-lt"/>
              </a:rPr>
              <a:t>100 Dojos – Gold</a:t>
            </a:r>
          </a:p>
          <a:p>
            <a:pPr>
              <a:defRPr/>
            </a:pPr>
            <a:r>
              <a:rPr lang="en-GB" sz="2000" dirty="0">
                <a:latin typeface="+mj-lt"/>
              </a:rPr>
              <a:t>150 Dojos - Platinum</a:t>
            </a:r>
          </a:p>
          <a:p>
            <a:pPr>
              <a:defRPr/>
            </a:pPr>
            <a:endParaRPr lang="en-GB" sz="2000" dirty="0"/>
          </a:p>
          <a:p>
            <a:pPr>
              <a:defRPr/>
            </a:pPr>
            <a:r>
              <a:rPr lang="en-GB" sz="2000" dirty="0"/>
              <a:t> </a:t>
            </a:r>
            <a:endParaRPr lang="en-GB" sz="2000" dirty="0">
              <a:latin typeface="+mn-lt"/>
            </a:endParaRPr>
          </a:p>
        </p:txBody>
      </p:sp>
      <p:pic>
        <p:nvPicPr>
          <p:cNvPr id="2" name="Picture 1">
            <a:extLst>
              <a:ext uri="{FF2B5EF4-FFF2-40B4-BE49-F238E27FC236}">
                <a16:creationId xmlns:a16="http://schemas.microsoft.com/office/drawing/2014/main" id="{E191FF1E-7909-452C-BB0D-BBDDE0BF1DA4}"/>
              </a:ext>
            </a:extLst>
          </p:cNvPr>
          <p:cNvPicPr>
            <a:picLocks noChangeAspect="1"/>
          </p:cNvPicPr>
          <p:nvPr/>
        </p:nvPicPr>
        <p:blipFill>
          <a:blip r:embed="rId2"/>
          <a:stretch>
            <a:fillRect/>
          </a:stretch>
        </p:blipFill>
        <p:spPr>
          <a:xfrm>
            <a:off x="5724128" y="260648"/>
            <a:ext cx="1325322" cy="1173857"/>
          </a:xfrm>
          <a:prstGeom prst="rect">
            <a:avLst/>
          </a:prstGeom>
        </p:spPr>
      </p:pic>
      <p:pic>
        <p:nvPicPr>
          <p:cNvPr id="5" name="Picture 4">
            <a:extLst>
              <a:ext uri="{FF2B5EF4-FFF2-40B4-BE49-F238E27FC236}">
                <a16:creationId xmlns:a16="http://schemas.microsoft.com/office/drawing/2014/main" id="{3954BD3E-60ED-4275-A2E0-5F9911FF1566}"/>
              </a:ext>
            </a:extLst>
          </p:cNvPr>
          <p:cNvPicPr>
            <a:picLocks noChangeAspect="1"/>
          </p:cNvPicPr>
          <p:nvPr/>
        </p:nvPicPr>
        <p:blipFill>
          <a:blip r:embed="rId3"/>
          <a:stretch>
            <a:fillRect/>
          </a:stretch>
        </p:blipFill>
        <p:spPr>
          <a:xfrm>
            <a:off x="2162173" y="2080359"/>
            <a:ext cx="4819650" cy="1171575"/>
          </a:xfrm>
          <a:prstGeom prst="rect">
            <a:avLst/>
          </a:prstGeom>
        </p:spPr>
      </p:pic>
      <p:pic>
        <p:nvPicPr>
          <p:cNvPr id="6" name="Picture 5">
            <a:extLst>
              <a:ext uri="{FF2B5EF4-FFF2-40B4-BE49-F238E27FC236}">
                <a16:creationId xmlns:a16="http://schemas.microsoft.com/office/drawing/2014/main" id="{B2A365F7-0D47-41C1-9149-3F5616D47CC8}"/>
              </a:ext>
            </a:extLst>
          </p:cNvPr>
          <p:cNvPicPr>
            <a:picLocks noChangeAspect="1"/>
          </p:cNvPicPr>
          <p:nvPr/>
        </p:nvPicPr>
        <p:blipFill>
          <a:blip r:embed="rId4"/>
          <a:stretch>
            <a:fillRect/>
          </a:stretch>
        </p:blipFill>
        <p:spPr>
          <a:xfrm>
            <a:off x="3376610" y="3226865"/>
            <a:ext cx="2390775" cy="1257300"/>
          </a:xfrm>
          <a:prstGeom prst="rect">
            <a:avLst/>
          </a:prstGeom>
        </p:spPr>
      </p:pic>
    </p:spTree>
    <p:extLst>
      <p:ext uri="{BB962C8B-B14F-4D97-AF65-F5344CB8AC3E}">
        <p14:creationId xmlns:p14="http://schemas.microsoft.com/office/powerpoint/2010/main" val="3852757288"/>
      </p:ext>
    </p:extLst>
  </p:cSld>
  <p:clrMapOvr>
    <a:masterClrMapping/>
  </p:clrMapOvr>
  <p:transition advTm="25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46331"/>
          </a:xfrm>
          <a:prstGeom prst="rect">
            <a:avLst/>
          </a:prstGeom>
          <a:noFill/>
        </p:spPr>
        <p:txBody>
          <a:bodyPr>
            <a:spAutoFit/>
          </a:bodyPr>
          <a:lstStyle/>
          <a:p>
            <a:pPr>
              <a:defRPr/>
            </a:pPr>
            <a:r>
              <a:rPr lang="en-GB" sz="2700" b="1" dirty="0">
                <a:latin typeface="+mn-lt"/>
              </a:rPr>
              <a:t>   </a:t>
            </a:r>
            <a:r>
              <a:rPr lang="en-GB" sz="3600" b="1" dirty="0"/>
              <a:t>Science</a:t>
            </a:r>
            <a:r>
              <a:rPr lang="en-GB" sz="2000" dirty="0"/>
              <a:t>:</a:t>
            </a:r>
            <a:endParaRPr lang="en-GB" sz="2000" dirty="0">
              <a:latin typeface="+mn-lt"/>
            </a:endParaRPr>
          </a:p>
        </p:txBody>
      </p:sp>
      <p:sp>
        <p:nvSpPr>
          <p:cNvPr id="2" name="Rectangle 1"/>
          <p:cNvSpPr/>
          <p:nvPr/>
        </p:nvSpPr>
        <p:spPr>
          <a:xfrm>
            <a:off x="791580" y="1486525"/>
            <a:ext cx="7560840" cy="3816429"/>
          </a:xfrm>
          <a:prstGeom prst="rect">
            <a:avLst/>
          </a:prstGeom>
        </p:spPr>
        <p:txBody>
          <a:bodyPr wrap="square">
            <a:spAutoFit/>
          </a:bodyPr>
          <a:lstStyle/>
          <a:p>
            <a:r>
              <a:rPr lang="en-GB" altLang="en-US" sz="2200" u="sng" dirty="0"/>
              <a:t>These are the science topics we cover in Year 3:</a:t>
            </a:r>
          </a:p>
          <a:p>
            <a:endParaRPr lang="en-GB" altLang="en-US" sz="2200" dirty="0"/>
          </a:p>
          <a:p>
            <a:pPr marL="342900" indent="-342900">
              <a:buFont typeface="Arial" panose="020B0604020202020204" pitchFamily="34" charset="0"/>
              <a:buChar char="•"/>
            </a:pPr>
            <a:r>
              <a:rPr lang="en-GB" altLang="en-US" sz="2200" dirty="0"/>
              <a:t>Rocks and soils</a:t>
            </a:r>
          </a:p>
          <a:p>
            <a:endParaRPr lang="en-GB" altLang="en-US" sz="2200" dirty="0"/>
          </a:p>
          <a:p>
            <a:pPr marL="342900" indent="-342900">
              <a:buFont typeface="Arial" panose="020B0604020202020204" pitchFamily="34" charset="0"/>
              <a:buChar char="•"/>
            </a:pPr>
            <a:r>
              <a:rPr lang="en-GB" altLang="en-US" sz="2200" dirty="0"/>
              <a:t>Plants (how they grow &amp; parts of a plant)</a:t>
            </a:r>
          </a:p>
          <a:p>
            <a:endParaRPr lang="en-GB" altLang="en-US" sz="2200" dirty="0"/>
          </a:p>
          <a:p>
            <a:pPr marL="342900" indent="-342900">
              <a:buFont typeface="Arial" panose="020B0604020202020204" pitchFamily="34" charset="0"/>
              <a:buChar char="•"/>
            </a:pPr>
            <a:r>
              <a:rPr lang="en-GB" altLang="en-US" sz="2200" dirty="0"/>
              <a:t>Light (How we can see / sources of light &amp; sun safety)</a:t>
            </a:r>
          </a:p>
          <a:p>
            <a:endParaRPr lang="en-GB" altLang="en-US" sz="2200" dirty="0"/>
          </a:p>
          <a:p>
            <a:pPr marL="342900" indent="-342900">
              <a:buFont typeface="Arial" panose="020B0604020202020204" pitchFamily="34" charset="0"/>
              <a:buChar char="•"/>
            </a:pPr>
            <a:r>
              <a:rPr lang="en-GB" altLang="en-US" sz="2200" dirty="0"/>
              <a:t>Forces and magnets</a:t>
            </a:r>
          </a:p>
          <a:p>
            <a:endParaRPr lang="en-GB" altLang="en-US" sz="2200" dirty="0"/>
          </a:p>
          <a:p>
            <a:pPr marL="342900" indent="-342900">
              <a:buFont typeface="Arial" panose="020B0604020202020204" pitchFamily="34" charset="0"/>
              <a:buChar char="•"/>
            </a:pPr>
            <a:r>
              <a:rPr lang="en-GB" altLang="en-US" sz="2200" dirty="0"/>
              <a:t>Animals including humans</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F8B33-4269-9F16-6B73-3AE5E78062BB}"/>
              </a:ext>
            </a:extLst>
          </p:cNvPr>
          <p:cNvSpPr>
            <a:spLocks noGrp="1"/>
          </p:cNvSpPr>
          <p:nvPr>
            <p:ph type="title"/>
          </p:nvPr>
        </p:nvSpPr>
        <p:spPr>
          <a:xfrm>
            <a:off x="669918" y="701489"/>
            <a:ext cx="8497564" cy="648072"/>
          </a:xfrm>
        </p:spPr>
        <p:txBody>
          <a:bodyPr/>
          <a:lstStyle/>
          <a:p>
            <a:r>
              <a:rPr lang="en-GB" sz="3600" dirty="0"/>
              <a:t>End of day collection arrangements </a:t>
            </a:r>
          </a:p>
        </p:txBody>
      </p:sp>
      <p:sp>
        <p:nvSpPr>
          <p:cNvPr id="3" name="Content Placeholder 2">
            <a:extLst>
              <a:ext uri="{FF2B5EF4-FFF2-40B4-BE49-F238E27FC236}">
                <a16:creationId xmlns:a16="http://schemas.microsoft.com/office/drawing/2014/main" id="{3C84867E-B82F-A9DD-746C-B3BF17396650}"/>
              </a:ext>
            </a:extLst>
          </p:cNvPr>
          <p:cNvSpPr>
            <a:spLocks noGrp="1"/>
          </p:cNvSpPr>
          <p:nvPr>
            <p:ph idx="1"/>
          </p:nvPr>
        </p:nvSpPr>
        <p:spPr>
          <a:xfrm>
            <a:off x="971600" y="1484784"/>
            <a:ext cx="7200800" cy="4346476"/>
          </a:xfrm>
        </p:spPr>
        <p:txBody>
          <a:bodyPr/>
          <a:lstStyle/>
          <a:p>
            <a:r>
              <a:rPr lang="en-GB" dirty="0"/>
              <a:t>Please let either your child’s class teacher or the school office know of any changes to collection arrangements. </a:t>
            </a:r>
          </a:p>
          <a:p>
            <a:endParaRPr lang="en-GB" dirty="0"/>
          </a:p>
          <a:p>
            <a:r>
              <a:rPr lang="en-GB" dirty="0"/>
              <a:t>For safeguarding reasons, we cannot let children go home with adults not on collection lists unless you have given us prior notification. </a:t>
            </a:r>
          </a:p>
          <a:p>
            <a:endParaRPr lang="en-GB" dirty="0"/>
          </a:p>
          <a:p>
            <a:r>
              <a:rPr lang="en-GB" dirty="0"/>
              <a:t>Please note that dogs (except guide dogs) are not permitted on the premises under any circumstances. </a:t>
            </a:r>
          </a:p>
        </p:txBody>
      </p:sp>
    </p:spTree>
    <p:extLst>
      <p:ext uri="{BB962C8B-B14F-4D97-AF65-F5344CB8AC3E}">
        <p14:creationId xmlns:p14="http://schemas.microsoft.com/office/powerpoint/2010/main" val="2672933125"/>
      </p:ext>
    </p:extLst>
  </p:cSld>
  <p:clrMapOvr>
    <a:masterClrMapping/>
  </p:clrMapOvr>
  <p:transition advTm="2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959613-BC4C-43F8-8CBC-8432A382B41E}"/>
              </a:ext>
            </a:extLst>
          </p:cNvPr>
          <p:cNvSpPr>
            <a:spLocks noGrp="1" noChangeArrowheads="1"/>
          </p:cNvSpPr>
          <p:nvPr>
            <p:ph type="title"/>
          </p:nvPr>
        </p:nvSpPr>
        <p:spPr>
          <a:xfrm>
            <a:off x="539750" y="765175"/>
            <a:ext cx="7527925" cy="359569"/>
          </a:xfrm>
        </p:spPr>
        <p:txBody>
          <a:bodyPr rtlCol="0">
            <a:normAutofit fontScale="90000"/>
          </a:bodyPr>
          <a:lstStyle/>
          <a:p>
            <a:pPr algn="ctr" eaLnBrk="1" fontAlgn="auto" hangingPunct="1">
              <a:spcAft>
                <a:spcPts val="0"/>
              </a:spcAft>
              <a:defRPr/>
            </a:pPr>
            <a:r>
              <a:rPr lang="en-GB" altLang="en-US" sz="2800" b="1" dirty="0">
                <a:solidFill>
                  <a:schemeClr val="tx1"/>
                </a:solidFill>
              </a:rPr>
              <a:t>What can you do to help your child?</a:t>
            </a:r>
          </a:p>
        </p:txBody>
      </p:sp>
      <p:sp>
        <p:nvSpPr>
          <p:cNvPr id="31747" name="Rectangle 3">
            <a:extLst>
              <a:ext uri="{FF2B5EF4-FFF2-40B4-BE49-F238E27FC236}">
                <a16:creationId xmlns:a16="http://schemas.microsoft.com/office/drawing/2014/main" id="{4E467EFE-8B88-4A42-A25D-371347DF752A}"/>
              </a:ext>
            </a:extLst>
          </p:cNvPr>
          <p:cNvSpPr>
            <a:spLocks noGrp="1"/>
          </p:cNvSpPr>
          <p:nvPr>
            <p:ph idx="1"/>
          </p:nvPr>
        </p:nvSpPr>
        <p:spPr>
          <a:xfrm>
            <a:off x="539378" y="1268760"/>
            <a:ext cx="8058150" cy="5040560"/>
          </a:xfrm>
        </p:spPr>
        <p:txBody>
          <a:bodyPr/>
          <a:lstStyle/>
          <a:p>
            <a:pPr eaLnBrk="1" hangingPunct="1">
              <a:lnSpc>
                <a:spcPct val="90000"/>
              </a:lnSpc>
            </a:pPr>
            <a:r>
              <a:rPr lang="en-GB" altLang="en-US" sz="2000" dirty="0"/>
              <a:t>Listening to your child read and questioning them about what they have read. </a:t>
            </a:r>
          </a:p>
          <a:p>
            <a:pPr marL="69850" indent="0" eaLnBrk="1" hangingPunct="1">
              <a:lnSpc>
                <a:spcPct val="90000"/>
              </a:lnSpc>
              <a:buNone/>
            </a:pPr>
            <a:r>
              <a:rPr lang="en-GB" altLang="en-US" sz="2000" b="1" i="1" dirty="0"/>
              <a:t>    Use the bookmarks to help – please take one.</a:t>
            </a:r>
          </a:p>
          <a:p>
            <a:pPr marL="69850" indent="0" eaLnBrk="1" hangingPunct="1">
              <a:lnSpc>
                <a:spcPct val="90000"/>
              </a:lnSpc>
              <a:buNone/>
            </a:pPr>
            <a:endParaRPr lang="en-GB" altLang="en-US" sz="2000" b="1" i="1" dirty="0"/>
          </a:p>
          <a:p>
            <a:pPr eaLnBrk="1" hangingPunct="1">
              <a:lnSpc>
                <a:spcPct val="90000"/>
              </a:lnSpc>
            </a:pPr>
            <a:r>
              <a:rPr lang="en-GB" altLang="en-US" sz="2000" dirty="0">
                <a:sym typeface="Wingdings" panose="05000000000000000000" pitchFamily="2" charset="2"/>
              </a:rPr>
              <a:t>Times tables need to be learned – the expectation for the end of Year 3 is to know the 2, 3, 4, 8 and 10 times tables.</a:t>
            </a:r>
          </a:p>
          <a:p>
            <a:pPr marL="69850" indent="0" eaLnBrk="1" hangingPunct="1">
              <a:lnSpc>
                <a:spcPct val="90000"/>
              </a:lnSpc>
              <a:buNone/>
            </a:pPr>
            <a:endParaRPr lang="en-GB" altLang="en-US" sz="2000" dirty="0">
              <a:sym typeface="Wingdings" panose="05000000000000000000" pitchFamily="2" charset="2"/>
            </a:endParaRPr>
          </a:p>
          <a:p>
            <a:pPr eaLnBrk="1" hangingPunct="1">
              <a:lnSpc>
                <a:spcPct val="90000"/>
              </a:lnSpc>
            </a:pPr>
            <a:r>
              <a:rPr lang="en-GB" altLang="en-US" sz="2000" dirty="0">
                <a:sym typeface="Wingdings" panose="05000000000000000000" pitchFamily="2" charset="2"/>
              </a:rPr>
              <a:t>Provide a quiet place and encouragement for homework to be completed. </a:t>
            </a:r>
          </a:p>
          <a:p>
            <a:pPr eaLnBrk="1" hangingPunct="1">
              <a:lnSpc>
                <a:spcPct val="90000"/>
              </a:lnSpc>
            </a:pPr>
            <a:endParaRPr lang="en-GB" altLang="en-US" sz="2000" dirty="0"/>
          </a:p>
          <a:p>
            <a:pPr eaLnBrk="1" hangingPunct="1">
              <a:lnSpc>
                <a:spcPct val="90000"/>
              </a:lnSpc>
            </a:pPr>
            <a:r>
              <a:rPr lang="en-GB" altLang="en-US" sz="2000" dirty="0"/>
              <a:t>Use Maths in everyday situations, ask your child to tell you the time, what will it be in …?</a:t>
            </a:r>
          </a:p>
          <a:p>
            <a:pPr eaLnBrk="1" hangingPunct="1">
              <a:lnSpc>
                <a:spcPct val="90000"/>
              </a:lnSpc>
            </a:pPr>
            <a:endParaRPr lang="en-GB" altLang="en-US" sz="2000" dirty="0"/>
          </a:p>
          <a:p>
            <a:pPr eaLnBrk="1" hangingPunct="1">
              <a:lnSpc>
                <a:spcPct val="90000"/>
              </a:lnSpc>
            </a:pPr>
            <a:r>
              <a:rPr lang="en-GB" altLang="en-US" sz="2000" dirty="0"/>
              <a:t>Encourage your child to be involved with money when shopping, using the right amount in coins etc.</a:t>
            </a:r>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p:txBody>
      </p:sp>
    </p:spTree>
  </p:cSld>
  <p:clrMapOvr>
    <a:masterClrMapping/>
  </p:clrMapOvr>
  <p:transition advTm="2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p:txBody>
          <a:bodyPr rtlCol="0">
            <a:normAutofit fontScale="90000"/>
          </a:bodyPr>
          <a:lstStyle/>
          <a:p>
            <a:pPr algn="ctr" eaLnBrk="1" fontAlgn="auto" hangingPunct="1">
              <a:spcAft>
                <a:spcPts val="0"/>
              </a:spcAft>
              <a:defRPr/>
            </a:pPr>
            <a:r>
              <a:rPr lang="en-GB" dirty="0">
                <a:solidFill>
                  <a:schemeClr val="tx1"/>
                </a:solidFill>
              </a:rPr>
              <a:t>Remember the school website for additional information.</a:t>
            </a:r>
          </a:p>
        </p:txBody>
      </p:sp>
      <p:sp>
        <p:nvSpPr>
          <p:cNvPr id="34819" name="Content Placeholder 2">
            <a:extLst>
              <a:ext uri="{FF2B5EF4-FFF2-40B4-BE49-F238E27FC236}">
                <a16:creationId xmlns:a16="http://schemas.microsoft.com/office/drawing/2014/main" id="{40EF5709-A292-4599-A3B4-EE33E9212968}"/>
              </a:ext>
            </a:extLst>
          </p:cNvPr>
          <p:cNvSpPr>
            <a:spLocks noGrp="1"/>
          </p:cNvSpPr>
          <p:nvPr>
            <p:ph idx="1"/>
          </p:nvPr>
        </p:nvSpPr>
        <p:spPr>
          <a:xfrm>
            <a:off x="1042988" y="2187575"/>
            <a:ext cx="6777037" cy="3508375"/>
          </a:xfrm>
        </p:spPr>
        <p:txBody>
          <a:bodyPr/>
          <a:lstStyle/>
          <a:p>
            <a:pPr eaLnBrk="1" hangingPunct="1"/>
            <a:endParaRPr lang="en-US" altLang="en-US" dirty="0"/>
          </a:p>
          <a:p>
            <a:pPr eaLnBrk="1" hangingPunct="1"/>
            <a:endParaRPr lang="en-US" altLang="en-US" dirty="0"/>
          </a:p>
          <a:p>
            <a:pPr algn="ctr" eaLnBrk="1" hangingPunct="1"/>
            <a:r>
              <a:rPr lang="en-US" altLang="en-US" dirty="0"/>
              <a:t>www.williamhildyard.lincs.sch.uk</a:t>
            </a:r>
          </a:p>
        </p:txBody>
      </p:sp>
    </p:spTree>
  </p:cSld>
  <p:clrMapOvr>
    <a:masterClrMapping/>
  </p:clrMapOvr>
  <p:transition advTm="25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1187624" y="1412776"/>
            <a:ext cx="7024687" cy="4104456"/>
          </a:xfrm>
        </p:spPr>
        <p:txBody>
          <a:bodyPr rtlCol="0">
            <a:normAutofit fontScale="90000"/>
          </a:bodyPr>
          <a:lstStyle/>
          <a:p>
            <a:pPr eaLnBrk="1" fontAlgn="auto" hangingPunct="1">
              <a:spcAft>
                <a:spcPts val="0"/>
              </a:spcAft>
              <a:defRPr/>
            </a:pPr>
            <a:br>
              <a:rPr lang="en-GB" sz="3600" dirty="0">
                <a:solidFill>
                  <a:schemeClr val="tx1"/>
                </a:solidFill>
                <a:latin typeface="+mn-lt"/>
              </a:rPr>
            </a:br>
            <a:br>
              <a:rPr lang="en-GB" sz="3600" dirty="0">
                <a:solidFill>
                  <a:schemeClr val="tx1"/>
                </a:solidFill>
                <a:latin typeface="+mn-lt"/>
              </a:rPr>
            </a:br>
            <a:r>
              <a:rPr lang="en-GB" sz="3600" dirty="0">
                <a:solidFill>
                  <a:schemeClr val="tx1"/>
                </a:solidFill>
                <a:latin typeface="+mn-lt"/>
              </a:rPr>
              <a:t>We are looking forward to a very positive year ahead. </a:t>
            </a:r>
            <a:br>
              <a:rPr lang="en-GB" sz="3600" dirty="0">
                <a:solidFill>
                  <a:schemeClr val="tx1"/>
                </a:solidFill>
                <a:latin typeface="+mn-lt"/>
              </a:rPr>
            </a:br>
            <a:br>
              <a:rPr lang="en-GB" sz="3600" dirty="0">
                <a:solidFill>
                  <a:schemeClr val="tx1"/>
                </a:solidFill>
                <a:latin typeface="+mn-lt"/>
              </a:rPr>
            </a:br>
            <a:r>
              <a:rPr lang="en-GB" sz="3600" dirty="0">
                <a:solidFill>
                  <a:schemeClr val="tx1"/>
                </a:solidFill>
                <a:latin typeface="+mn-lt"/>
              </a:rPr>
              <a:t>Should you have any questions, please contact the school office via telephone or email and we will arrange a time to contact you.</a:t>
            </a:r>
            <a:br>
              <a:rPr lang="en-GB" sz="3600" dirty="0">
                <a:solidFill>
                  <a:schemeClr val="tx1"/>
                </a:solidFill>
                <a:latin typeface="+mn-lt"/>
              </a:rPr>
            </a:br>
            <a:br>
              <a:rPr lang="en-GB" sz="3600" dirty="0">
                <a:solidFill>
                  <a:schemeClr val="tx1"/>
                </a:solidFill>
                <a:latin typeface="+mn-lt"/>
              </a:rPr>
            </a:br>
            <a:endParaRPr lang="en-GB" sz="3600" dirty="0">
              <a:solidFill>
                <a:schemeClr val="tx1"/>
              </a:solidFill>
              <a:latin typeface="+mn-lt"/>
            </a:endParaRPr>
          </a:p>
        </p:txBody>
      </p:sp>
    </p:spTree>
  </p:cSld>
  <p:clrMapOvr>
    <a:masterClrMapping/>
  </p:clrMapOvr>
  <p:transition advTm="25000"/>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199a646093e640be66c7526615b25e85">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fb96e59c803015c64e7bdea9c368f27b"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F0167C-BEF1-4CAA-AA8F-8063FC206EB7}"/>
</file>

<file path=customXml/itemProps2.xml><?xml version="1.0" encoding="utf-8"?>
<ds:datastoreItem xmlns:ds="http://schemas.openxmlformats.org/officeDocument/2006/customXml" ds:itemID="{298D2881-ECD4-4A62-AB92-052620E6BA5B}">
  <ds:schemaRefs>
    <ds:schemaRef ds:uri="9acecf4c-16a4-4761-890c-507f4a1997e1"/>
    <ds:schemaRef ds:uri="a15d728d-e3a8-4f9d-94e7-da02506df338"/>
    <ds:schemaRef ds:uri="http://purl.org/dc/terms/"/>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C654EFA-DC36-4BB3-A6B5-9ABA0707C5C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Austin</Template>
  <TotalTime>11507</TotalTime>
  <Words>968</Words>
  <Application>Microsoft Office PowerPoint</Application>
  <PresentationFormat>On-screen Show (4:3)</PresentationFormat>
  <Paragraphs>161</Paragraphs>
  <Slides>20</Slides>
  <Notes>2</Notes>
  <HiddenSlides>0</HiddenSlides>
  <MMClips>0</MMClips>
  <ScaleCrop>false</ScaleCrop>
  <HeadingPairs>
    <vt:vector size="8" baseType="variant">
      <vt:variant>
        <vt:lpstr>Fonts Used</vt:lpstr>
      </vt:variant>
      <vt:variant>
        <vt:i4>6</vt:i4>
      </vt:variant>
      <vt:variant>
        <vt:lpstr>Theme</vt:lpstr>
      </vt:variant>
      <vt:variant>
        <vt:i4>1</vt:i4>
      </vt:variant>
      <vt:variant>
        <vt:lpstr>Slide Titles</vt:lpstr>
      </vt:variant>
      <vt:variant>
        <vt:i4>20</vt:i4>
      </vt:variant>
      <vt:variant>
        <vt:lpstr>Custom Shows</vt:lpstr>
      </vt:variant>
      <vt:variant>
        <vt:i4>1</vt:i4>
      </vt:variant>
    </vt:vector>
  </HeadingPairs>
  <TitlesOfParts>
    <vt:vector size="28" baseType="lpstr">
      <vt:lpstr>Arial</vt:lpstr>
      <vt:lpstr>Calibri</vt:lpstr>
      <vt:lpstr>canada-type-gibson</vt:lpstr>
      <vt:lpstr>Century Gothic</vt:lpstr>
      <vt:lpstr>Wingdings</vt:lpstr>
      <vt:lpstr>Wingdings 2</vt:lpstr>
      <vt:lpstr>Austin</vt:lpstr>
      <vt:lpstr>   Year 3 Information for Parents and Carers</vt:lpstr>
      <vt:lpstr>PowerPoint Presentation</vt:lpstr>
      <vt:lpstr>PowerPoint Presentation</vt:lpstr>
      <vt:lpstr>PowerPoint Presentation</vt:lpstr>
      <vt:lpstr>PowerPoint Presentation</vt:lpstr>
      <vt:lpstr>PowerPoint Presentation</vt:lpstr>
      <vt:lpstr>Maths:</vt:lpstr>
      <vt:lpstr>PowerPoint Presentation</vt:lpstr>
      <vt:lpstr>PowerPoint Presentation</vt:lpstr>
      <vt:lpstr>Maths:</vt:lpstr>
      <vt:lpstr>PowerPoint Presentation</vt:lpstr>
      <vt:lpstr>PowerPoint Presentation</vt:lpstr>
      <vt:lpstr>PowerPoint Presentation</vt:lpstr>
      <vt:lpstr>Homework</vt:lpstr>
      <vt:lpstr>PowerPoint Presentation</vt:lpstr>
      <vt:lpstr>PowerPoint Presentation</vt:lpstr>
      <vt:lpstr>End of day collection arrangements </vt:lpstr>
      <vt:lpstr>What can you do to help your child?</vt:lpstr>
      <vt:lpstr>Remember the school website for additional information.</vt:lpstr>
      <vt:lpstr>  We are looking forward to a very positive year ahead.   Should you have any questions, please contact the school office via telephone or email and we will arrange a time to contact you.  </vt:lpstr>
      <vt:lpstr>Custom Show 1</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Alastair Cowie</cp:lastModifiedBy>
  <cp:revision>184</cp:revision>
  <cp:lastPrinted>2015-09-23T16:59:12Z</cp:lastPrinted>
  <dcterms:created xsi:type="dcterms:W3CDTF">2005-03-01T16:53:23Z</dcterms:created>
  <dcterms:modified xsi:type="dcterms:W3CDTF">2025-09-09T07:18:49Z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