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4"/>
  </p:sldMasterIdLst>
  <p:notesMasterIdLst>
    <p:notesMasterId r:id="rId26"/>
  </p:notesMasterIdLst>
  <p:handoutMasterIdLst>
    <p:handoutMasterId r:id="rId27"/>
  </p:handoutMasterIdLst>
  <p:sldIdLst>
    <p:sldId id="256" r:id="rId5"/>
    <p:sldId id="276" r:id="rId6"/>
    <p:sldId id="314" r:id="rId7"/>
    <p:sldId id="297" r:id="rId8"/>
    <p:sldId id="278" r:id="rId9"/>
    <p:sldId id="309" r:id="rId10"/>
    <p:sldId id="310" r:id="rId11"/>
    <p:sldId id="331" r:id="rId12"/>
    <p:sldId id="323" r:id="rId13"/>
    <p:sldId id="325" r:id="rId14"/>
    <p:sldId id="305" r:id="rId15"/>
    <p:sldId id="327" r:id="rId16"/>
    <p:sldId id="328" r:id="rId17"/>
    <p:sldId id="288" r:id="rId18"/>
    <p:sldId id="316" r:id="rId19"/>
    <p:sldId id="329" r:id="rId20"/>
    <p:sldId id="319" r:id="rId21"/>
    <p:sldId id="318" r:id="rId22"/>
    <p:sldId id="275" r:id="rId23"/>
    <p:sldId id="290" r:id="rId24"/>
    <p:sldId id="313" r:id="rId25"/>
  </p:sldIdLst>
  <p:sldSz cx="9144000" cy="6858000" type="screen4x3"/>
  <p:notesSz cx="6797675" cy="9926638"/>
  <p:custShowLst>
    <p:custShow name="Custom Show 1" id="0">
      <p:sldLst>
        <p:sld r:id="rId5"/>
        <p:sld r:id="rId6"/>
        <p:sld r:id="rId7"/>
        <p:sld r:id="rId8"/>
        <p:sld r:id="rId9"/>
        <p:sld r:id="rId10"/>
        <p:sld r:id="rId11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</p:sldLst>
    </p:custShow>
  </p:custShow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8A4B59-EA9C-4B47-994B-3BF31DEDA440}" v="7" dt="2025-09-09T14:29:53.209"/>
    <p1510:client id="{BD550811-3275-44DC-B7A3-79E788586001}" v="4" dt="2025-09-08T15:02:05.1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03" autoAdjust="0"/>
    <p:restoredTop sz="78976" autoAdjust="0"/>
  </p:normalViewPr>
  <p:slideViewPr>
    <p:cSldViewPr>
      <p:cViewPr varScale="1">
        <p:scale>
          <a:sx n="65" d="100"/>
          <a:sy n="65" d="100"/>
        </p:scale>
        <p:origin x="1915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-5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rri Bird" userId="49378180-2cad-4db8-92f4-c84191afb7fb" providerId="ADAL" clId="{05A778B3-4794-4299-BE1D-C6998609A892}"/>
    <pc:docChg chg="modSld modMainMaster modShowInfo">
      <pc:chgData name="Terri Bird" userId="49378180-2cad-4db8-92f4-c84191afb7fb" providerId="ADAL" clId="{05A778B3-4794-4299-BE1D-C6998609A892}" dt="2025-09-09T14:32:41.433" v="13" actId="20577"/>
      <pc:docMkLst>
        <pc:docMk/>
      </pc:docMkLst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256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275"/>
        </pc:sldMkLst>
      </pc:sldChg>
      <pc:sldChg chg="modSp mod modTransition">
        <pc:chgData name="Terri Bird" userId="49378180-2cad-4db8-92f4-c84191afb7fb" providerId="ADAL" clId="{05A778B3-4794-4299-BE1D-C6998609A892}" dt="2025-09-09T14:32:41.433" v="13" actId="20577"/>
        <pc:sldMkLst>
          <pc:docMk/>
          <pc:sldMk cId="0" sldId="276"/>
        </pc:sldMkLst>
        <pc:spChg chg="mod">
          <ac:chgData name="Terri Bird" userId="49378180-2cad-4db8-92f4-c84191afb7fb" providerId="ADAL" clId="{05A778B3-4794-4299-BE1D-C6998609A892}" dt="2025-09-09T14:32:41.433" v="13" actId="20577"/>
          <ac:spMkLst>
            <pc:docMk/>
            <pc:sldMk cId="0" sldId="276"/>
            <ac:spMk id="7" creationId="{A52A56B9-5E00-4134-9AB7-BCF0FF4BB9BE}"/>
          </ac:spMkLst>
        </pc:spChg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278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288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290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297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05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09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10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13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14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3852757288" sldId="316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2672933125" sldId="318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3220335957" sldId="319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23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25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27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28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0" sldId="329"/>
        </pc:sldMkLst>
      </pc:sldChg>
      <pc:sldChg chg="modTransition">
        <pc:chgData name="Terri Bird" userId="49378180-2cad-4db8-92f4-c84191afb7fb" providerId="ADAL" clId="{05A778B3-4794-4299-BE1D-C6998609A892}" dt="2025-09-09T14:29:53.209" v="9"/>
        <pc:sldMkLst>
          <pc:docMk/>
          <pc:sldMk cId="3229344205" sldId="331"/>
        </pc:sldMkLst>
      </pc:sldChg>
      <pc:sldMasterChg chg="modTransition modSldLayout">
        <pc:chgData name="Terri Bird" userId="49378180-2cad-4db8-92f4-c84191afb7fb" providerId="ADAL" clId="{05A778B3-4794-4299-BE1D-C6998609A892}" dt="2025-09-09T14:29:53.209" v="9"/>
        <pc:sldMasterMkLst>
          <pc:docMk/>
          <pc:sldMasterMk cId="0" sldId="2147483755"/>
        </pc:sldMasterMkLst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2342550200" sldId="2147484050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3330229017" sldId="2147484051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3404570362" sldId="2147484052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182279431" sldId="2147484053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2379253575" sldId="2147484054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953465039" sldId="2147484055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592509857" sldId="2147484056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3443502139" sldId="2147484057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3354321430" sldId="2147484058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4226909180" sldId="2147484059"/>
          </pc:sldLayoutMkLst>
        </pc:sldLayoutChg>
        <pc:sldLayoutChg chg="modTransition">
          <pc:chgData name="Terri Bird" userId="49378180-2cad-4db8-92f4-c84191afb7fb" providerId="ADAL" clId="{05A778B3-4794-4299-BE1D-C6998609A892}" dt="2025-09-09T14:29:53.209" v="9"/>
          <pc:sldLayoutMkLst>
            <pc:docMk/>
            <pc:sldMasterMk cId="0" sldId="2147483755"/>
            <pc:sldLayoutMk cId="1763446979" sldId="214748406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2EC5CEDA-42A1-4A7E-9ABE-9A4ECDBE6C3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13FDF4C5-330D-4A96-B40D-E05E402260D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>
            <a:extLst>
              <a:ext uri="{FF2B5EF4-FFF2-40B4-BE49-F238E27FC236}">
                <a16:creationId xmlns:a16="http://schemas.microsoft.com/office/drawing/2014/main" id="{DF3C4E28-A3E7-45D8-B1BD-756680E08FB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>
            <a:extLst>
              <a:ext uri="{FF2B5EF4-FFF2-40B4-BE49-F238E27FC236}">
                <a16:creationId xmlns:a16="http://schemas.microsoft.com/office/drawing/2014/main" id="{7737EAF8-6A12-4094-8B28-2B2DFE9E834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736F40D-F634-45F3-AD79-4D6C37196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9BCDF46-D43F-4F39-B176-8413BC02FBE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896C0-1BB1-4C19-A296-2B9434389BA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5B3735F-F2AC-4168-9335-CC40CF580837}" type="datetimeFigureOut">
              <a:rPr lang="en-GB"/>
              <a:pPr>
                <a:defRPr/>
              </a:pPr>
              <a:t>08/09/2025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179916C-4792-4D2D-831A-8DB98FC7C1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0A4659A-F890-4A1D-A099-522C2AFFFF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A1F22-7BAB-4CAC-87F8-6C81A42D5D5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920294-437E-4AD1-A438-EF17D33705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6CB372-F7E8-4ECB-AE9A-FFCEF7AB8D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C7566965-8D6C-464D-9E44-A8CCC4482C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185F976A-E18F-4BFC-AA1B-24F69FA626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034E20A8-8E1E-492D-BC40-323DCE8676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55D3EC-EE77-44E0-83C1-8F3EBF847FEC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AE9C9C2A-27D6-479F-B2D2-2686558DDF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510FD6C1-36D8-43E3-9845-8986C2AF629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>
                <a:latin typeface="Arial" panose="020B0604020202020204" pitchFamily="34" charset="0"/>
              </a:rPr>
              <a:t>thinking actively in a social context</a:t>
            </a: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75259F21-F463-45C7-9D8C-A4177FB533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2D6126-62AF-4D68-A474-A72EFDA1775D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>
            <a:extLst>
              <a:ext uri="{FF2B5EF4-FFF2-40B4-BE49-F238E27FC236}">
                <a16:creationId xmlns:a16="http://schemas.microsoft.com/office/drawing/2014/main" id="{2244B7B6-8039-4EB0-8F75-5CAE49504983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9A4B1852-CD81-4CEC-8F0C-A159550031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>
                <a:extLst>
                  <a:ext uri="{FF2B5EF4-FFF2-40B4-BE49-F238E27FC236}">
                    <a16:creationId xmlns:a16="http://schemas.microsoft.com/office/drawing/2014/main" id="{696099A5-6163-4599-B10A-2CFD0C0CBF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A20E3C65-DC82-498C-9451-A4CBA74D47AE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>
                  <a:extLst>
                    <a:ext uri="{FF2B5EF4-FFF2-40B4-BE49-F238E27FC236}">
                      <a16:creationId xmlns:a16="http://schemas.microsoft.com/office/drawing/2014/main" id="{23B69B2B-7627-4761-9351-5DEEFBB20488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>
                  <a:extLst>
                    <a:ext uri="{FF2B5EF4-FFF2-40B4-BE49-F238E27FC236}">
                      <a16:creationId xmlns:a16="http://schemas.microsoft.com/office/drawing/2014/main" id="{E0344703-2D3A-4A3F-B436-F5417014FB9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>
                <a:extLst>
                  <a:ext uri="{FF2B5EF4-FFF2-40B4-BE49-F238E27FC236}">
                    <a16:creationId xmlns:a16="http://schemas.microsoft.com/office/drawing/2014/main" id="{965119AF-AF7F-4A04-B6D5-6E46772DD1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8FA04980-8CC7-4478-B586-5D6FD52223AC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63135903-545C-4436-90A8-50509E53E1F0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7868E85F-7870-4394-878A-7B5099AC7AE6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>
                <a:extLst>
                  <a:ext uri="{FF2B5EF4-FFF2-40B4-BE49-F238E27FC236}">
                    <a16:creationId xmlns:a16="http://schemas.microsoft.com/office/drawing/2014/main" id="{02C08B7B-2E4E-4612-A990-220910CC88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3EA6C645-437E-4940-97D0-E2B9A30B633B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90CE8CD1-D211-472A-A931-FFD0511B0059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DC4BCE7D-ADAC-4FFA-A902-6B76A09C7499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5C6564B-DC2E-4917-988E-5E955A2B45F4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98CC8F1-116B-4ED7-AB87-70101530BB95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9F2446BC-7975-4AA1-931E-30A1278CD455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62">
              <a:extLst>
                <a:ext uri="{FF2B5EF4-FFF2-40B4-BE49-F238E27FC236}">
                  <a16:creationId xmlns:a16="http://schemas.microsoft.com/office/drawing/2014/main" id="{E750347E-305A-4B0D-966C-41DF679956FD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3">
              <a:extLst>
                <a:ext uri="{FF2B5EF4-FFF2-40B4-BE49-F238E27FC236}">
                  <a16:creationId xmlns:a16="http://schemas.microsoft.com/office/drawing/2014/main" id="{48706294-AC8F-42C4-957A-166F18849678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4">
              <a:extLst>
                <a:ext uri="{FF2B5EF4-FFF2-40B4-BE49-F238E27FC236}">
                  <a16:creationId xmlns:a16="http://schemas.microsoft.com/office/drawing/2014/main" id="{CF0710D9-B83A-4BEA-9CC5-49149448FDF6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6">
              <a:extLst>
                <a:ext uri="{FF2B5EF4-FFF2-40B4-BE49-F238E27FC236}">
                  <a16:creationId xmlns:a16="http://schemas.microsoft.com/office/drawing/2014/main" id="{D8345C50-906D-4DC1-8067-B0BC45897C49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7">
              <a:extLst>
                <a:ext uri="{FF2B5EF4-FFF2-40B4-BE49-F238E27FC236}">
                  <a16:creationId xmlns:a16="http://schemas.microsoft.com/office/drawing/2014/main" id="{C04634D2-FC8A-4B62-8136-78052BC1260A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95FE581C-29D0-4354-9761-99A873CA7553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50310C6E-4C5C-4287-87D3-731DD5D3D60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81874FA1-F591-4E58-9B82-AE7DE2FC17E3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B1AFAC29-9355-4B30-9637-12E9B3193791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40B0309C-8BB8-4CF3-92B6-219ACC129E3E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75">
              <a:extLst>
                <a:ext uri="{FF2B5EF4-FFF2-40B4-BE49-F238E27FC236}">
                  <a16:creationId xmlns:a16="http://schemas.microsoft.com/office/drawing/2014/main" id="{1B66EE83-68BD-4A33-B9C4-C52B661262A1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>
              <a:extLst>
                <a:ext uri="{FF2B5EF4-FFF2-40B4-BE49-F238E27FC236}">
                  <a16:creationId xmlns:a16="http://schemas.microsoft.com/office/drawing/2014/main" id="{4817CB40-00E8-4AF3-A0B7-87B6E6EDA055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5492A4C6-8C12-4009-9A8E-630DE599EF2D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F636CA65-66CE-45A5-A2AD-30AF8CD25A88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317FFE44-076D-4A5C-B3E7-BACDB3F58D06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B879335A-E87E-4E3E-B7C5-29BABAA4175F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9D4531A2-55D6-4A08-B11B-CDB0412F050D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AAAE42CE-5829-4B2F-8534-C8C655FDF3AF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1BDEF689-88EA-45F3-8146-E281D4705907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3BD132F0-D5C2-425D-9136-4D43BA035CD5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85">
              <a:extLst>
                <a:ext uri="{FF2B5EF4-FFF2-40B4-BE49-F238E27FC236}">
                  <a16:creationId xmlns:a16="http://schemas.microsoft.com/office/drawing/2014/main" id="{4E60DD68-026E-4EBE-B86A-4C15423AC07C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5D5958F1-90E9-4613-AEA4-ABDD04E38654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2104E0B6-A465-4A8A-9EE2-6422C7E2540D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11434FE-153F-4411-9164-5B4BEAC9A8E3}"/>
              </a:ext>
            </a:extLst>
          </p:cNvPr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8527877-5C59-4393-9E53-D0AE14B1D054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D21B836-06B8-4CBF-A277-AFE850566D4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7" name="Date Placeholder 3">
            <a:extLst>
              <a:ext uri="{FF2B5EF4-FFF2-40B4-BE49-F238E27FC236}">
                <a16:creationId xmlns:a16="http://schemas.microsoft.com/office/drawing/2014/main" id="{EE0D65C0-E975-413B-802C-B95EFA68C1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" name="Footer Placeholder 4">
            <a:extLst>
              <a:ext uri="{FF2B5EF4-FFF2-40B4-BE49-F238E27FC236}">
                <a16:creationId xmlns:a16="http://schemas.microsoft.com/office/drawing/2014/main" id="{7E1899D8-8E26-4137-A426-DA6A6DE76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>
            <a:extLst>
              <a:ext uri="{FF2B5EF4-FFF2-40B4-BE49-F238E27FC236}">
                <a16:creationId xmlns:a16="http://schemas.microsoft.com/office/drawing/2014/main" id="{CC9B7297-FD38-43FF-BD3F-831035A35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119330A-24CB-48DE-AE5C-2502DBC4E1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43214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45418-20FA-44F9-B77C-66D34DFB3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7885E9-B0C2-47D9-97FF-740179E8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95CE36-D652-4CC7-9F17-D87EAA88B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1A08B-D50D-496B-B812-AE027B4FFD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25502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F4D207-05B4-4143-A609-138DF621E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7CE91-7A72-40A0-BD4E-6E8A6B89C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D885B-261E-4043-A0BF-64E89BECE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3AAAE-6391-4E56-9FE1-8788AFDC56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02290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103E333-AF74-4ED1-98B0-A8981359F8A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E0C388-590F-4940-A189-562B76D9121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C1000F-BCB7-4C37-B8C9-EB25AE64ECF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2746C-E3ED-4DE0-851E-E6C25CE09E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45703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C410D11-08EC-488F-963C-41D8694DE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2986B0C-3D5B-44F7-93B1-5BB4F3E85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FB03802-0B6E-449B-8C32-324C60889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DE3BE-8DCA-4F6A-A97B-95A7D45E78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2794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A3D584-40E2-46B2-8B1E-C74962DE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6AB4D5-BF3B-41E5-A5BD-C467F5907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8CE0832-0E89-471F-B44E-D30A9E4A0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790FF-8311-431E-B99D-A7C0F6EEE2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92535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C25B8A5-1F73-43E1-9E0F-E77134D92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CE7B14F-BD2F-4C8A-82B5-586BFF9A6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728B375-1F22-4AFA-B747-05A7FB487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BD04A-6A5A-4CAB-A15C-B43E8A7E9D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34650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3AEFFAB2-1646-4918-BC45-A5AFC058B703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9AFEC571-5512-483E-B1C0-B2351A972D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4D69309C-5B7C-4D88-9580-6215B50A602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C80805D6-8E2C-41C5-A3A4-992802A56518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13C6606E-7F75-4A67-B4C7-028ED018B2F6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2DA3FF6E-EC99-430B-A779-EF1F3D20221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CAA9CA01-212B-4C8F-8915-56BF2E277F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D506F57-7529-46FE-AE87-0293B0D60BC6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446B5481-CEBD-47A9-B411-72F2E68B82CB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B6224584-04B4-4688-ACA3-829F625383E8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800DE396-1378-4DE4-9A41-7D0319CDA75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E5D3354D-CFC2-478E-A54D-26B5BD1FA4A4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C3269F5-BE45-4D37-AE3F-DE19916ABF66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89862CFE-D677-4F62-8A82-343FFFA85CA3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B9649754-474A-41F8-A58E-A7B3E107720D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C5A31FE3-A935-4E23-8C7F-1C3BA3D54AD5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A4078B7C-CBF5-4387-B06A-EC14E39C0C77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98439B38-B67F-441F-936C-548239BB3F65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89C7BE25-9326-4C1D-A14F-9DF8976A8228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5D61C50D-5770-41D8-9383-5B5E9411AEA4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865E71D1-123B-478F-B77B-416701917A50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57F2322C-B493-4411-9906-16491543C1EA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8EB749CC-7627-4D54-BE32-F737B8591244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5A180345-853C-4630-AEBD-59E9EEF086D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2F80A77A-2132-4ADC-B986-CC37088CFAB7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0E47F2DD-31AB-4684-9B51-1B7D8B657505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C2D10A5C-E14C-44AF-ABA0-CE79B03D0611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C3305D85-3D66-470A-AA6E-BA564CA7D70A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7AE8B398-4CF8-48A0-8C5A-A4C6EF2D00B5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3E73A691-496D-4004-ABBD-0233157E452A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256A895D-DDD4-4C83-9964-B80F0C5228C0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F951BB5A-42EA-413B-89A8-0D75EC014070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64E03DEA-B258-437B-A4EB-A97A4B0ACB38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1285D407-27E9-45F2-BCA4-51966E14F423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34685205-6356-4FC7-95C1-72FC0218DC97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860C567E-7702-4686-9F6E-517020C95C31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2C238E23-2E60-4D5C-B2B8-1679C4D708A8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D52B4EB4-C24B-4486-9CC1-2E73C74EECBC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0DAD8582-D01B-4CAE-AC04-9141BD7D0FB0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EA1394E5-2CD6-48A3-80F4-3B20FD3755E2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728D861-FEB6-4D9A-8AF6-8C0E392A2D11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8C14228-0389-49CB-B890-C325A09A41D7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5CB8CC5-50C5-4649-B9D9-BA12A641E271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0FB88369-C415-44A5-B86F-96BE3291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6">
            <a:extLst>
              <a:ext uri="{FF2B5EF4-FFF2-40B4-BE49-F238E27FC236}">
                <a16:creationId xmlns:a16="http://schemas.microsoft.com/office/drawing/2014/main" id="{8E16D307-E9C0-4B01-A348-9C2C798F7F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A2BBE-73BA-4E2E-8E8F-C5D0F6A375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0" name="Footer Placeholder 5">
            <a:extLst>
              <a:ext uri="{FF2B5EF4-FFF2-40B4-BE49-F238E27FC236}">
                <a16:creationId xmlns:a16="http://schemas.microsoft.com/office/drawing/2014/main" id="{A3F93BEE-2BA4-4882-8D20-9CA80430000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9091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162799DF-21B7-49C6-8FE7-569F0304BBC6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A4A90ADB-004E-48DA-A1C0-B3C7B62025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A54A8FE6-72AE-4335-8589-F5725B71B01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8E8879E8-43E9-4D96-8B3C-FC7DF08172C4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9C483DD4-C894-462D-B42C-3F4479EE802D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3803A902-F79F-454C-A298-720DC50E5E2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8245F5EA-78F8-4D5B-A228-5B2FC91AE2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31CA66D-0A16-4D89-AF29-7095A68F347C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A7CB2F05-A0D9-4346-BFBC-7535DDA2A9C4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5370FC-9393-4372-A9F6-478ABE3C484E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D76E1F91-3869-49AA-81FE-8AE496A977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547C8E43-FFA0-4D2E-A8F1-613B5D32305B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F868D073-CE74-4437-A061-152F94F0BFED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055B2E7B-0054-435F-B6E6-457B8298822D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F09916D-EE33-4027-B17B-AF6816913805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865ADD63-BDE7-43DD-9947-563508D79C5D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1C2AE04-D298-477C-8C60-EFD988EF83AC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AB39BF4D-9185-48E5-A0D1-C78375A13505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B8F5F2AC-3123-46BC-9CA6-3EDBE3F7416E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FCACEFA4-C898-4D54-A6F0-E07F0D2770DB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8EF851EC-24F3-4352-9F9C-DFDDAD24781E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6F0DC8A0-7BFE-41CC-920A-0D870C289AA9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1295C7CD-A1FB-4BF8-A6FE-7A995BA260C1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9377C381-B0E9-4E52-9D51-E63CDDCCBF27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474B47AD-1E6B-47CA-B318-A079465FF4C7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FA61278D-320E-45E1-B8EC-8BF29E73CFB1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92BD8410-004A-49C8-993B-6CEFF24C6BC4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3FF763FC-64E2-4857-B113-8654F0D9B5D0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FDF40E23-E9A8-4A5A-9685-8FFD8D2E9642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C9A3B29F-24AA-4522-AE81-8FE892D6D0EB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BFC39AE8-86D7-4315-86B1-70B23D6D516C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CD73433B-1495-45D1-8FE0-DC5533F98A13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F2D21E99-1392-4B4E-A6C6-3722C2ECD3D5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07D38AF3-C416-41A9-819F-2DE2DA92B28C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60AEE914-9E81-419E-B0EB-1EC1D372E51C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83C53765-1F2A-4D68-8007-BCF1A7B2535D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DC581742-4A4A-4FAE-919A-D5A4E803EC9D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AFB9CF68-A727-4910-B3DF-F015B1844052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73ADE338-8361-456D-894D-65076072843D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B33AAFA2-65EA-416A-8293-89B2DDD90867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BE12FE2-4FCE-494D-96BC-FBB5ABCFBD50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8B6382E-3F81-4C5F-BBA9-F66DA1FFA29D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49BF2F-0EC1-4711-A510-5C7E8B509F0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DE01A326-28FC-4749-941F-3BF2FFB8D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Footer Placeholder 5">
            <a:extLst>
              <a:ext uri="{FF2B5EF4-FFF2-40B4-BE49-F238E27FC236}">
                <a16:creationId xmlns:a16="http://schemas.microsoft.com/office/drawing/2014/main" id="{90838959-3D18-4034-B4D5-B32DD77E2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>
            <a:extLst>
              <a:ext uri="{FF2B5EF4-FFF2-40B4-BE49-F238E27FC236}">
                <a16:creationId xmlns:a16="http://schemas.microsoft.com/office/drawing/2014/main" id="{079C32CC-070E-4F0A-A6EF-725A52F38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FBACE-F5F5-4927-8384-5B0BD299A9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34469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D8BD6-39D6-42DF-8045-E08D78324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3BCF4-D3F3-4A6B-9C05-C923E8AE6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42D06-0476-4358-9EAF-092D7CCDB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17F61-DAB3-4E81-95FD-792BEBAFC42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25098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E9913-10F9-4105-AE73-C7DBC2CA5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819A5-9FD0-40BE-8A4B-64053B25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069E6-7121-4119-B075-D8049E586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73D8-9DE4-4E16-88AA-526C28C23A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35021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F0"/>
            </a:gs>
            <a:gs pos="62000">
              <a:srgbClr val="0070C0"/>
            </a:gs>
            <a:gs pos="99001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>
            <a:extLst>
              <a:ext uri="{FF2B5EF4-FFF2-40B4-BE49-F238E27FC236}">
                <a16:creationId xmlns:a16="http://schemas.microsoft.com/office/drawing/2014/main" id="{81160AF5-8711-4B3E-81F1-46FD6CF870FC}"/>
              </a:ext>
            </a:extLst>
          </p:cNvPr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>
              <a:extLst>
                <a:ext uri="{FF2B5EF4-FFF2-40B4-BE49-F238E27FC236}">
                  <a16:creationId xmlns:a16="http://schemas.microsoft.com/office/drawing/2014/main" id="{6785D4E9-D436-4A72-9575-882B35EB01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>
                <a:extLst>
                  <a:ext uri="{FF2B5EF4-FFF2-40B4-BE49-F238E27FC236}">
                    <a16:creationId xmlns:a16="http://schemas.microsoft.com/office/drawing/2014/main" id="{96E1AF3E-0154-4902-9F68-69EBDC404B8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46C36422-E7A4-47D3-8246-B86FE1400838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>
                  <a:extLst>
                    <a:ext uri="{FF2B5EF4-FFF2-40B4-BE49-F238E27FC236}">
                      <a16:creationId xmlns:a16="http://schemas.microsoft.com/office/drawing/2014/main" id="{0DD8C361-A3C6-4D8D-8885-701D826F15B0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>
                  <a:extLst>
                    <a:ext uri="{FF2B5EF4-FFF2-40B4-BE49-F238E27FC236}">
                      <a16:creationId xmlns:a16="http://schemas.microsoft.com/office/drawing/2014/main" id="{0FD23F1B-FBFD-4210-9DFD-9907F607DA66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>
                <a:extLst>
                  <a:ext uri="{FF2B5EF4-FFF2-40B4-BE49-F238E27FC236}">
                    <a16:creationId xmlns:a16="http://schemas.microsoft.com/office/drawing/2014/main" id="{066F4E95-27BD-40B6-B3DB-83394748EC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F691049E-651A-452D-B038-8F479BCDF899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12CD060B-C316-4580-89BD-8D8F295AFBBA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>
                  <a:extLst>
                    <a:ext uri="{FF2B5EF4-FFF2-40B4-BE49-F238E27FC236}">
                      <a16:creationId xmlns:a16="http://schemas.microsoft.com/office/drawing/2014/main" id="{5631BBB7-37B1-4EEA-B536-9201F3F86F4A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>
                <a:extLst>
                  <a:ext uri="{FF2B5EF4-FFF2-40B4-BE49-F238E27FC236}">
                    <a16:creationId xmlns:a16="http://schemas.microsoft.com/office/drawing/2014/main" id="{A1D859E6-7B0C-4530-8C4A-A0F71B9B27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>
                  <a:extLst>
                    <a:ext uri="{FF2B5EF4-FFF2-40B4-BE49-F238E27FC236}">
                      <a16:creationId xmlns:a16="http://schemas.microsoft.com/office/drawing/2014/main" id="{5BDE6504-83B3-4F66-8B14-CACD6724F928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>
                  <a:extLst>
                    <a:ext uri="{FF2B5EF4-FFF2-40B4-BE49-F238E27FC236}">
                      <a16:creationId xmlns:a16="http://schemas.microsoft.com/office/drawing/2014/main" id="{946B1DCE-8A88-4008-8C88-09C072A8C9D1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>
                  <a:extLst>
                    <a:ext uri="{FF2B5EF4-FFF2-40B4-BE49-F238E27FC236}">
                      <a16:creationId xmlns:a16="http://schemas.microsoft.com/office/drawing/2014/main" id="{82F1A136-3F82-440C-B4FD-8295140D7AC3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F92A6B7B-26CD-42D8-A436-6039A8AAE75A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40A98CC0-4313-449C-9ABF-E0ED875D2FB0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DFCD5745-2785-4303-8FE9-B46EFB012D15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7DDA4C53-E423-42FE-A63F-C4E9D1A397AA}"/>
                </a:ext>
              </a:extLst>
            </p:cNvPr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483D9201-7081-4C7B-8F1F-9222FA2F5065}"/>
                </a:ext>
              </a:extLst>
            </p:cNvPr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D5EA02AA-1FB2-4950-BFC5-CF7935864B31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1535F3B0-CD1F-441D-9B14-882CA843EE54}"/>
                </a:ext>
              </a:extLst>
            </p:cNvPr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7B6F6B0C-BB93-41E6-BE2E-9130B4606830}"/>
                </a:ext>
              </a:extLst>
            </p:cNvPr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>
              <a:extLst>
                <a:ext uri="{FF2B5EF4-FFF2-40B4-BE49-F238E27FC236}">
                  <a16:creationId xmlns:a16="http://schemas.microsoft.com/office/drawing/2014/main" id="{76AAA68E-55D8-471F-9838-D5C119A9A7C1}"/>
                </a:ext>
              </a:extLst>
            </p:cNvPr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>
              <a:extLst>
                <a:ext uri="{FF2B5EF4-FFF2-40B4-BE49-F238E27FC236}">
                  <a16:creationId xmlns:a16="http://schemas.microsoft.com/office/drawing/2014/main" id="{8F3C79D6-8E9F-487B-93E9-C5A573FF179B}"/>
                </a:ext>
              </a:extLst>
            </p:cNvPr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>
              <a:extLst>
                <a:ext uri="{FF2B5EF4-FFF2-40B4-BE49-F238E27FC236}">
                  <a16:creationId xmlns:a16="http://schemas.microsoft.com/office/drawing/2014/main" id="{4BCF01E3-0CED-42B6-B796-7E0D060F36F2}"/>
                </a:ext>
              </a:extLst>
            </p:cNvPr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>
              <a:extLst>
                <a:ext uri="{FF2B5EF4-FFF2-40B4-BE49-F238E27FC236}">
                  <a16:creationId xmlns:a16="http://schemas.microsoft.com/office/drawing/2014/main" id="{7110495C-2562-4AD3-A896-CE6724A4AF5A}"/>
                </a:ext>
              </a:extLst>
            </p:cNvPr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32CB1E75-6161-4026-9338-BF717D361648}"/>
                </a:ext>
              </a:extLst>
            </p:cNvPr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F8E2B10E-3E25-452D-9068-270FA90254DA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>
              <a:extLst>
                <a:ext uri="{FF2B5EF4-FFF2-40B4-BE49-F238E27FC236}">
                  <a16:creationId xmlns:a16="http://schemas.microsoft.com/office/drawing/2014/main" id="{3BC90EDE-E2D9-4BA6-8906-78522B28086C}"/>
                </a:ext>
              </a:extLst>
            </p:cNvPr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484A306C-4136-486D-A852-F5D28AD70033}"/>
                </a:ext>
              </a:extLst>
            </p:cNvPr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>
              <a:extLst>
                <a:ext uri="{FF2B5EF4-FFF2-40B4-BE49-F238E27FC236}">
                  <a16:creationId xmlns:a16="http://schemas.microsoft.com/office/drawing/2014/main" id="{9431C706-CCCE-43B3-9030-20CB4BA341B8}"/>
                </a:ext>
              </a:extLst>
            </p:cNvPr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>
              <a:extLst>
                <a:ext uri="{FF2B5EF4-FFF2-40B4-BE49-F238E27FC236}">
                  <a16:creationId xmlns:a16="http://schemas.microsoft.com/office/drawing/2014/main" id="{690D99E7-B9D0-4730-B8D1-D4D500BB2C69}"/>
                </a:ext>
              </a:extLst>
            </p:cNvPr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>
              <a:extLst>
                <a:ext uri="{FF2B5EF4-FFF2-40B4-BE49-F238E27FC236}">
                  <a16:creationId xmlns:a16="http://schemas.microsoft.com/office/drawing/2014/main" id="{A7A59BA2-6414-40B8-BA99-C5EB7430DE09}"/>
                </a:ext>
              </a:extLst>
            </p:cNvPr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>
              <a:extLst>
                <a:ext uri="{FF2B5EF4-FFF2-40B4-BE49-F238E27FC236}">
                  <a16:creationId xmlns:a16="http://schemas.microsoft.com/office/drawing/2014/main" id="{26EA6AFB-6D73-4944-A9C4-F9B108F1AE7B}"/>
                </a:ext>
              </a:extLst>
            </p:cNvPr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>
              <a:extLst>
                <a:ext uri="{FF2B5EF4-FFF2-40B4-BE49-F238E27FC236}">
                  <a16:creationId xmlns:a16="http://schemas.microsoft.com/office/drawing/2014/main" id="{532EC3F8-12E9-4839-8317-CD8EF6559E9F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>
              <a:extLst>
                <a:ext uri="{FF2B5EF4-FFF2-40B4-BE49-F238E27FC236}">
                  <a16:creationId xmlns:a16="http://schemas.microsoft.com/office/drawing/2014/main" id="{A800BCDA-B018-48C3-9C2B-9C488847D1B1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>
              <a:extLst>
                <a:ext uri="{FF2B5EF4-FFF2-40B4-BE49-F238E27FC236}">
                  <a16:creationId xmlns:a16="http://schemas.microsoft.com/office/drawing/2014/main" id="{D93064A1-0153-48A7-8562-C7EA0BB9A13C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D22C34A0-7016-4AE9-AE97-03E81C8BF465}"/>
                </a:ext>
              </a:extLst>
            </p:cNvPr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6E8FFA62-A70C-447F-909F-C6365E41AE2B}"/>
                </a:ext>
              </a:extLst>
            </p:cNvPr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CC4AE4FB-DEA8-4AA0-A20E-0E4ADFA6371C}"/>
              </a:ext>
            </a:extLst>
          </p:cNvPr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4AE0E0FE-81BB-44E2-9F4E-206A27122F11}"/>
              </a:ext>
            </a:extLst>
          </p:cNvPr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7E7B34F-33FD-4557-B345-2C97CFAD3998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81FFCF-649A-4C38-AA09-70164A1767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4199F4-B37E-4BC8-868A-11DA77EF82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EB7-008E-4567-932B-254235506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C70D7-F2B0-46D4-AB47-3E49FA2B8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C409A-1672-4F2D-A2B6-6F3E643BE0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4B585B7-6023-4BFE-B342-E13857CA513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9" r:id="rId8"/>
    <p:sldLayoutId id="2147484060" r:id="rId9"/>
    <p:sldLayoutId id="2147484056" r:id="rId10"/>
    <p:sldLayoutId id="2147484057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0" name="Rectangle 2">
            <a:extLst>
              <a:ext uri="{FF2B5EF4-FFF2-40B4-BE49-F238E27FC236}">
                <a16:creationId xmlns:a16="http://schemas.microsoft.com/office/drawing/2014/main" id="{93F2389A-F553-4F4F-8740-25D2EABB19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03350" y="2492375"/>
            <a:ext cx="6400800" cy="2273300"/>
          </a:xfrm>
          <a:ln>
            <a:solidFill>
              <a:schemeClr val="tx1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Year 6</a:t>
            </a:r>
            <a:b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Information for Parents</a:t>
            </a:r>
            <a:b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and Carers</a:t>
            </a:r>
          </a:p>
        </p:txBody>
      </p:sp>
      <p:pic>
        <p:nvPicPr>
          <p:cNvPr id="7171" name="Picture 8" descr="http://www.williamhildyard.lincs.sch.uk/New%20logo%20small.png">
            <a:extLst>
              <a:ext uri="{FF2B5EF4-FFF2-40B4-BE49-F238E27FC236}">
                <a16:creationId xmlns:a16="http://schemas.microsoft.com/office/drawing/2014/main" id="{849F961E-1B41-4F24-BB0B-D1BC3D731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500"/>
              </a:clrFrom>
              <a:clrTo>
                <a:srgbClr val="FFF5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0"/>
            <a:ext cx="1728787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52A56B9-5E00-4134-9AB7-BCF0FF4BB9BE}"/>
              </a:ext>
            </a:extLst>
          </p:cNvPr>
          <p:cNvSpPr txBox="1"/>
          <p:nvPr/>
        </p:nvSpPr>
        <p:spPr>
          <a:xfrm>
            <a:off x="107950" y="836712"/>
            <a:ext cx="8928100" cy="46474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u="sng" dirty="0">
                <a:latin typeface="+mn-lt"/>
              </a:rPr>
              <a:t>Staff working in Year 6</a:t>
            </a:r>
          </a:p>
          <a:p>
            <a:pPr algn="ctr">
              <a:defRPr/>
            </a:pPr>
            <a:endParaRPr lang="en-GB" sz="3600" u="sng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Miss Bird</a:t>
            </a:r>
            <a:endParaRPr lang="en-GB" sz="2800" dirty="0">
              <a:latin typeface="+mn-lt"/>
            </a:endParaRPr>
          </a:p>
          <a:p>
            <a:pPr algn="ctr">
              <a:defRPr/>
            </a:pPr>
            <a:endParaRPr lang="en-GB" sz="2800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PPA Cover </a:t>
            </a:r>
            <a:r>
              <a:rPr lang="en-GB" sz="2800" dirty="0">
                <a:latin typeface="+mn-lt"/>
              </a:rPr>
              <a:t>(Thursday AM)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 Troth </a:t>
            </a:r>
            <a:r>
              <a:rPr lang="en-GB" sz="2800" dirty="0">
                <a:latin typeface="+mn-lt"/>
              </a:rPr>
              <a:t>(PE)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Miss Snart </a:t>
            </a:r>
            <a:r>
              <a:rPr lang="en-GB" sz="2800" dirty="0">
                <a:latin typeface="+mn-lt"/>
              </a:rPr>
              <a:t>(Music)</a:t>
            </a:r>
          </a:p>
          <a:p>
            <a:pPr algn="ctr">
              <a:defRPr/>
            </a:pPr>
            <a:endParaRPr lang="en-GB" sz="2800" b="1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 Troth, Miss </a:t>
            </a:r>
            <a:r>
              <a:rPr lang="en-GB" sz="2800" b="1" dirty="0" err="1">
                <a:latin typeface="+mn-lt"/>
              </a:rPr>
              <a:t>Smitheringale</a:t>
            </a:r>
            <a:r>
              <a:rPr lang="en-GB" sz="2800" b="1" dirty="0">
                <a:latin typeface="+mn-lt"/>
              </a:rPr>
              <a:t>/ Miss Nimmo</a:t>
            </a:r>
            <a:r>
              <a:rPr lang="en-GB" sz="2800" dirty="0">
                <a:latin typeface="+mn-lt"/>
              </a:rPr>
              <a:t>– Teaching Assistants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5CA33245-B596-4CD5-87A1-128DCE220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765175"/>
            <a:ext cx="7921625" cy="5067300"/>
          </a:xfrm>
        </p:spPr>
        <p:txBody>
          <a:bodyPr/>
          <a:lstStyle/>
          <a:p>
            <a:pPr marL="69850" indent="0" algn="ctr">
              <a:buFont typeface="Wingdings 2" panose="05020102010507070707" pitchFamily="18" charset="2"/>
              <a:buNone/>
            </a:pPr>
            <a:r>
              <a:rPr lang="en-GB" altLang="en-US" b="1" u="sng" dirty="0"/>
              <a:t>Worship</a:t>
            </a:r>
          </a:p>
          <a:p>
            <a:pPr marL="69850" indent="0">
              <a:buFont typeface="Wingdings 2" panose="05020102010507070707" pitchFamily="18" charset="2"/>
              <a:buNone/>
            </a:pPr>
            <a:endParaRPr lang="en-GB" altLang="en-US" dirty="0"/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sz="2200" dirty="0"/>
              <a:t>Worship will take place every day at 8:50am in the school hall. This will be led by different staff members, as well as representatives from St. </a:t>
            </a:r>
            <a:r>
              <a:rPr lang="en-GB" altLang="en-US" sz="2200" dirty="0" err="1"/>
              <a:t>Guthlac’s</a:t>
            </a:r>
            <a:r>
              <a:rPr lang="en-GB" altLang="en-US" sz="2200" dirty="0"/>
              <a:t> Church. 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sz="2200" dirty="0"/>
              <a:t>Merit worships take place on Monday mornings to celebrate individual children’s work and birthday celebrations are held on Thursdays. </a:t>
            </a:r>
          </a:p>
        </p:txBody>
      </p:sp>
      <p:pic>
        <p:nvPicPr>
          <p:cNvPr id="10243" name="Picture 2" descr="The Most Repeated Verse in the Bible | Desiring God">
            <a:extLst>
              <a:ext uri="{FF2B5EF4-FFF2-40B4-BE49-F238E27FC236}">
                <a16:creationId xmlns:a16="http://schemas.microsoft.com/office/drawing/2014/main" id="{F320EDDA-E717-4CBD-BEA1-2F63F4BBB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437063"/>
            <a:ext cx="1820862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Wooden Cross. Plain wood cross. Holy Land wood cross.Olive Wood ...">
            <a:extLst>
              <a:ext uri="{FF2B5EF4-FFF2-40B4-BE49-F238E27FC236}">
                <a16:creationId xmlns:a16="http://schemas.microsoft.com/office/drawing/2014/main" id="{8F866E69-CD92-4DB3-A202-05C9D5414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5" y="4356100"/>
            <a:ext cx="6921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100+ Candle Pictures | Download Free Images &amp; Stock Photos on Unsplash">
            <a:extLst>
              <a:ext uri="{FF2B5EF4-FFF2-40B4-BE49-F238E27FC236}">
                <a16:creationId xmlns:a16="http://schemas.microsoft.com/office/drawing/2014/main" id="{EA29950D-74C7-47D4-9646-9A37BC17F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4405313"/>
            <a:ext cx="158115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4">
            <a:extLst>
              <a:ext uri="{FF2B5EF4-FFF2-40B4-BE49-F238E27FC236}">
                <a16:creationId xmlns:a16="http://schemas.microsoft.com/office/drawing/2014/main" id="{9AC775F4-AAC6-4DA8-A8B6-E66C91914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76250"/>
            <a:ext cx="3673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dirty="0"/>
              <a:t>Year 6 Timetable: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18400B-F817-E044-53CD-BFA57CCEF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" y="950418"/>
            <a:ext cx="7718845" cy="5040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BAD1C5F-3AEB-443D-A493-39703D5D605C}"/>
              </a:ext>
            </a:extLst>
          </p:cNvPr>
          <p:cNvSpPr txBox="1"/>
          <p:nvPr/>
        </p:nvSpPr>
        <p:spPr>
          <a:xfrm>
            <a:off x="539750" y="733425"/>
            <a:ext cx="8208963" cy="63340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dirty="0">
                <a:latin typeface="+mn-lt"/>
              </a:rPr>
              <a:t>The children will be working on the Year 6 standards in the National Curriculum.</a:t>
            </a:r>
          </a:p>
          <a:p>
            <a:pPr>
              <a:defRPr/>
            </a:pPr>
            <a:endParaRPr lang="en-GB" sz="2800" b="1" u="sng" dirty="0">
              <a:latin typeface="+mj-lt"/>
            </a:endParaRPr>
          </a:p>
          <a:p>
            <a:pPr marL="495300" indent="-495300">
              <a:lnSpc>
                <a:spcPct val="80000"/>
              </a:lnSpc>
              <a:defRPr/>
            </a:pPr>
            <a:r>
              <a:rPr lang="en-GB" sz="2800" b="1" u="sng" dirty="0">
                <a:latin typeface="+mj-lt"/>
              </a:rPr>
              <a:t>How do we judge how well your children are progressing?</a:t>
            </a:r>
          </a:p>
          <a:p>
            <a:pPr marL="495300" indent="-495300">
              <a:lnSpc>
                <a:spcPct val="80000"/>
              </a:lnSpc>
              <a:defRPr/>
            </a:pPr>
            <a:endParaRPr lang="en-GB" sz="2800" b="1" u="sng" dirty="0">
              <a:latin typeface="+mj-lt"/>
            </a:endParaRP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Sharing learning objectives and success criteria together. 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Questioning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Partners/Small group work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Self evaluation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Guided groups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Recorded work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Summative assessment</a:t>
            </a:r>
          </a:p>
          <a:p>
            <a:pPr algn="r">
              <a:lnSpc>
                <a:spcPct val="80000"/>
              </a:lnSpc>
              <a:defRPr/>
            </a:pPr>
            <a:r>
              <a:rPr lang="en-GB" sz="1400" b="1" dirty="0">
                <a:latin typeface="Arial" charset="0"/>
              </a:rPr>
              <a:t>Thinking actively in a social context      </a:t>
            </a:r>
            <a:endParaRPr lang="en-GB" sz="1400" b="1" dirty="0">
              <a:latin typeface="+mj-lt"/>
            </a:endParaRPr>
          </a:p>
          <a:p>
            <a:pPr>
              <a:lnSpc>
                <a:spcPct val="80000"/>
              </a:lnSpc>
              <a:defRPr/>
            </a:pPr>
            <a:endParaRPr lang="en-GB" sz="2600" dirty="0">
              <a:latin typeface="+mj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</p:txBody>
      </p:sp>
      <p:pic>
        <p:nvPicPr>
          <p:cNvPr id="6147" name="Picture 3" descr="http://www.tascwheel.com/static/634334706217674883/images/wheel-plain.jpg">
            <a:extLst>
              <a:ext uri="{FF2B5EF4-FFF2-40B4-BE49-F238E27FC236}">
                <a16:creationId xmlns:a16="http://schemas.microsoft.com/office/drawing/2014/main" id="{FB080DB0-252E-4214-BCA6-9AAF5A835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3357563"/>
            <a:ext cx="2373313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D24900F6-CD9C-4740-BFFA-DA2010B11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7024687" cy="673100"/>
          </a:xfrm>
        </p:spPr>
        <p:txBody>
          <a:bodyPr/>
          <a:lstStyle/>
          <a:p>
            <a:r>
              <a:rPr lang="en-GB" altLang="en-US" b="1" u="sng">
                <a:solidFill>
                  <a:schemeClr val="tx1"/>
                </a:solidFill>
              </a:rPr>
              <a:t>Maths: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88" name="TextBox 4">
            <a:extLst>
              <a:ext uri="{FF2B5EF4-FFF2-40B4-BE49-F238E27FC236}">
                <a16:creationId xmlns:a16="http://schemas.microsoft.com/office/drawing/2014/main" id="{4890FC56-235C-4EC8-8F2F-5B6B075A9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077913"/>
            <a:ext cx="82073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/>
              <a:t>These are the areas that the children will work on during Year 6.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C224F8-D9C9-CB6A-B830-C3EBFB5D0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819" y="1458188"/>
            <a:ext cx="8207376" cy="5081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81A6A2-8526-4FA3-9C11-FEBED6ED12AF}"/>
              </a:ext>
            </a:extLst>
          </p:cNvPr>
          <p:cNvSpPr txBox="1"/>
          <p:nvPr/>
        </p:nvSpPr>
        <p:spPr>
          <a:xfrm>
            <a:off x="684213" y="692150"/>
            <a:ext cx="7921625" cy="31393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Multiplication</a:t>
            </a:r>
          </a:p>
          <a:p>
            <a:pPr>
              <a:defRPr/>
            </a:pPr>
            <a:endParaRPr lang="en-GB" sz="2700" b="1" dirty="0">
              <a:latin typeface="+mn-lt"/>
            </a:endParaRPr>
          </a:p>
          <a:p>
            <a:pPr>
              <a:defRPr/>
            </a:pPr>
            <a:r>
              <a:rPr lang="en-GB" sz="2400" b="1" u="sng" dirty="0">
                <a:latin typeface="+mn-lt"/>
              </a:rPr>
              <a:t>TT </a:t>
            </a:r>
            <a:r>
              <a:rPr lang="en-GB" sz="2400" b="1" u="sng" dirty="0" err="1">
                <a:latin typeface="+mn-lt"/>
              </a:rPr>
              <a:t>Rockstars</a:t>
            </a:r>
            <a:r>
              <a:rPr lang="en-GB" sz="2400" b="1" u="sng" dirty="0">
                <a:latin typeface="+mn-lt"/>
              </a:rPr>
              <a:t>: </a:t>
            </a:r>
          </a:p>
          <a:p>
            <a:pPr>
              <a:defRPr/>
            </a:pPr>
            <a:endParaRPr lang="en-GB" b="1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Please use the Times Tables </a:t>
            </a:r>
            <a:r>
              <a:rPr lang="en-GB" dirty="0" err="1">
                <a:latin typeface="+mn-lt"/>
              </a:rPr>
              <a:t>Rockstars</a:t>
            </a:r>
            <a:r>
              <a:rPr lang="en-GB" dirty="0">
                <a:latin typeface="+mn-lt"/>
              </a:rPr>
              <a:t> app at home </a:t>
            </a:r>
          </a:p>
          <a:p>
            <a:pPr>
              <a:defRPr/>
            </a:pPr>
            <a:r>
              <a:rPr lang="en-GB" dirty="0">
                <a:latin typeface="+mn-lt"/>
              </a:rPr>
              <a:t>to support your child with learning their tables. 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1FD09F02-A6A7-4B81-80D9-196B53731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2371">
            <a:off x="6732588" y="823913"/>
            <a:ext cx="11414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B4AEC-10CE-4220-FCFD-F465CAC61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460D4-BB48-D5B3-5964-33AC3467A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7B8C3A-C050-FAB1-8E3B-5280E2756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0768"/>
            <a:ext cx="9144000" cy="355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3442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1145" y="270497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b="1" u="sng" dirty="0"/>
              <a:t>English: Term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FB2928-AF67-A76D-E301-E11DC3E42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722" y="727897"/>
            <a:ext cx="7185693" cy="500962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24F321-24AC-9F6E-D607-D303085B8EF2}"/>
              </a:ext>
            </a:extLst>
          </p:cNvPr>
          <p:cNvSpPr/>
          <p:nvPr/>
        </p:nvSpPr>
        <p:spPr>
          <a:xfrm>
            <a:off x="566459" y="5737518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dirty="0"/>
              <a:t>Followed by an application unit (non-Chronological report) based on Famous Outlaws.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8313" y="673100"/>
            <a:ext cx="8208962" cy="5248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Writing expectations for Year 6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a varying level of formality within writing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paragraphs to organise ideas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a range of sentence types (simple, compound, complex)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adverbs, prepositional phrases and expanded noun phrases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relative clauses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Punctuation 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capital letters, full stops, question marks, exclamation marks, commas for lists and apostrophes for contractions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inverted commas for speech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brackets, dashes or commas to indicate additional information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endParaRPr lang="en-GB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latin typeface="+mn-lt"/>
              </a:rPr>
              <a:t>Plan, draft and re-draft with a particular focus on spelling.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9750" y="549275"/>
            <a:ext cx="8135938" cy="3508375"/>
          </a:xfrm>
        </p:spPr>
        <p:txBody>
          <a:bodyPr/>
          <a:lstStyle/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dirty="0"/>
              <a:t>Fearfully, hesitantly I tip-toed across the sea of blood-red roses that lay before me. Below my feet ran a crystal clear stream, shimmering stones tossed and turned against the trickling current. All around me, trees towered and hovered watching me silently continue my journey. When would this so-called adventure end?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dirty="0"/>
              <a:t>I couldn’t see in front of me. I couldn’t see behind me. Nor could I see the little girl. Silently she stood. Watching. Waiting. The fading light was quickly disappearing before my very eyes- I began to feel uneasy, terrified. Slowly, the girl turned to look at me a quizzical look on her face. As the fog silently rolled in she opened her voice to speak. 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dirty="0"/>
              <a:t>“Come closer, let me tell you my story…..”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88DBBA4-AC05-45B2-A555-64E4AF911707}"/>
              </a:ext>
            </a:extLst>
          </p:cNvPr>
          <p:cNvSpPr txBox="1"/>
          <p:nvPr/>
        </p:nvSpPr>
        <p:spPr>
          <a:xfrm>
            <a:off x="468313" y="673100"/>
            <a:ext cx="82089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700" b="1" u="sng" dirty="0">
                <a:latin typeface="+mn-lt"/>
              </a:rPr>
              <a:t>Spelling expectations for Year 6</a:t>
            </a:r>
          </a:p>
          <a:p>
            <a:pPr algn="ctr">
              <a:defRPr/>
            </a:pPr>
            <a:endParaRPr lang="en-GB" sz="900" b="1" u="sng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7519" y="1196752"/>
            <a:ext cx="820896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use further prefixes and suffixes and understand the guidance for adding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spell some words with ‘silent’ letters (ex. knight, psalm, solemn)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continue to distinguish between homophones (new &amp; knew) and other words which are often  confused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use knowledge of morphology &amp; etymology in spelling; understand that the spelling of some words needs to be learnt specifically (see </a:t>
            </a:r>
            <a:r>
              <a:rPr lang="en-GB" altLang="en-US" sz="2400" b="1" dirty="0"/>
              <a:t>spelling</a:t>
            </a:r>
            <a:r>
              <a:rPr lang="en-GB" altLang="en-US" sz="2400" dirty="0"/>
              <a:t> section below)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use dictionaries to check the spelling and meaning of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use the first three or four letters of a word to check spelling, meaning or both of these in a dictionary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/>
              <a:t>use a thesaurus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8E4239B-231B-46D3-9D8A-43BD29661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88" y="206375"/>
            <a:ext cx="6870700" cy="1060450"/>
          </a:xfrm>
        </p:spPr>
        <p:txBody>
          <a:bodyPr/>
          <a:lstStyle/>
          <a:p>
            <a:pPr>
              <a:defRPr/>
            </a:pPr>
            <a:r>
              <a:rPr lang="en-GB" sz="3200" b="1" u="sng" dirty="0"/>
              <a:t>Reading expectations for Year 6</a:t>
            </a:r>
          </a:p>
        </p:txBody>
      </p:sp>
      <p:sp>
        <p:nvSpPr>
          <p:cNvPr id="2" name="Rectangle 1"/>
          <p:cNvSpPr/>
          <p:nvPr/>
        </p:nvSpPr>
        <p:spPr>
          <a:xfrm>
            <a:off x="539552" y="959849"/>
            <a:ext cx="8208912" cy="552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read age-appropriate books with confidence and fluency (including whole novels)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read aloud with intonation that shows understanding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work out the meaning of words from the context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explain and discuss their understanding of what they have read, drawing inferences and justifying these with evidence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predict what might happen from details stated and implied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retrieve information from non-fiction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summarise main ideas, identifying key details and using quotations for illustration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evaluate how authors use language, including figurative language, considering the impact on the reader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350" dirty="0"/>
              <a:t>make comparisons within and across books.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B910395-A817-44FA-AF87-C16546B6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404813"/>
            <a:ext cx="7024687" cy="1143000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Homework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6B0F8D13-19A1-45DA-A1EF-0C4A8B45C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57338"/>
            <a:ext cx="8135937" cy="4824412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Homework will be set online via Purple Mash. Homework will be uploaded to Purple Mash each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Friday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and should be completed by the following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Wednesday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Homework will be set for all children from 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Friday 12</a:t>
            </a:r>
            <a:r>
              <a:rPr lang="en-GB" altLang="en-US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 September 2025.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Homework will include: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Reading activity on Serial Mash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1 x maths and grammar activity.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Regular Times Table Rockstars practise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65710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  </a:t>
            </a:r>
            <a:r>
              <a:rPr lang="en-GB" sz="2700" b="1" u="sng" dirty="0">
                <a:latin typeface="+mn-lt"/>
              </a:rPr>
              <a:t>Class Dojo</a:t>
            </a:r>
          </a:p>
          <a:p>
            <a:pPr>
              <a:defRPr/>
            </a:pPr>
            <a:endParaRPr lang="en-GB" sz="1400" dirty="0"/>
          </a:p>
          <a:p>
            <a:pPr>
              <a:defRPr/>
            </a:pPr>
            <a:r>
              <a:rPr lang="en-GB" sz="2000" dirty="0"/>
              <a:t>            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Children can earn Dojo points for displaying any of the following: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Certificates will be presented if children reach the following milestones: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30 Dojos – Bronze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60 Dojos – Silver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100 Dojos – Gold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150 Dojos - Platinum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91FF1E-7909-452C-BB0D-BBDDE0BF1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260648"/>
            <a:ext cx="1325322" cy="11738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54BD3E-60ED-4275-A2E0-5F9911FF1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173" y="2080359"/>
            <a:ext cx="4819650" cy="1171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A365F7-0D47-41C1-9149-3F5616D47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610" y="3226865"/>
            <a:ext cx="239077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572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</a:t>
            </a:r>
            <a:r>
              <a:rPr lang="en-GB" sz="3600" b="1" dirty="0"/>
              <a:t>Science</a:t>
            </a:r>
            <a:r>
              <a:rPr lang="en-GB" sz="2000" dirty="0"/>
              <a:t>:</a:t>
            </a:r>
            <a:endParaRPr lang="en-GB" sz="2000" dirty="0"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5D8180-05E5-E2B7-E5E4-A143556A7D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09" y="1268760"/>
            <a:ext cx="8588484" cy="5357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396081" y="404664"/>
            <a:ext cx="8351837" cy="60016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j-lt"/>
              </a:rPr>
              <a:t>   </a:t>
            </a:r>
          </a:p>
          <a:p>
            <a:pPr>
              <a:defRPr/>
            </a:pPr>
            <a:r>
              <a:rPr lang="en-GB" sz="2700" b="1" u="sng" dirty="0">
                <a:latin typeface="+mj-lt"/>
              </a:rPr>
              <a:t>Key Assessment Dates:</a:t>
            </a:r>
          </a:p>
          <a:p>
            <a:pPr>
              <a:defRPr/>
            </a:pPr>
            <a:endParaRPr lang="en-GB" sz="14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1 Phonics Screening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To take place during the week commencing Monday 9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June 2025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4 Multiplication Tables Check 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To take place during the week commencing Monday 2</a:t>
            </a:r>
            <a:r>
              <a:rPr lang="en-GB" sz="2000" baseline="30000" dirty="0">
                <a:latin typeface="+mj-lt"/>
              </a:rPr>
              <a:t>nd</a:t>
            </a:r>
            <a:r>
              <a:rPr lang="en-GB" sz="2000" dirty="0">
                <a:latin typeface="+mj-lt"/>
              </a:rPr>
              <a:t> June 2025 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6 SATs 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Monday 12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May – Thursday 15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May 2025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/>
          </a:p>
          <a:p>
            <a:pPr>
              <a:defRPr/>
            </a:pPr>
            <a:endParaRPr lang="en-GB" sz="1600" dirty="0"/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03359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F8B33-4269-9F16-6B73-3AE5E7806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764704"/>
            <a:ext cx="7024687" cy="1143000"/>
          </a:xfrm>
        </p:spPr>
        <p:txBody>
          <a:bodyPr/>
          <a:lstStyle/>
          <a:p>
            <a:r>
              <a:rPr lang="en-GB" dirty="0"/>
              <a:t>Collection 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84867E-B82F-A9DD-746C-B3BF173966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Please let either your child’s class teacher or the school office know of any changes to collection arrangements. </a:t>
            </a:r>
          </a:p>
          <a:p>
            <a:endParaRPr lang="en-GB" sz="2000" dirty="0"/>
          </a:p>
          <a:p>
            <a:r>
              <a:rPr lang="en-GB" sz="2000" dirty="0"/>
              <a:t>For safeguarding reasons, we cannot let children go home with adults not on collection lists unless you have given us prior notification. </a:t>
            </a:r>
          </a:p>
          <a:p>
            <a:endParaRPr lang="en-GB" sz="2000" dirty="0"/>
          </a:p>
          <a:p>
            <a:r>
              <a:rPr lang="en-GB" sz="2000" dirty="0"/>
              <a:t>Please note that dogs (except guide dogs) are not permitted on the premises under any circumstances. </a:t>
            </a:r>
          </a:p>
        </p:txBody>
      </p:sp>
    </p:spTree>
    <p:extLst>
      <p:ext uri="{BB962C8B-B14F-4D97-AF65-F5344CB8AC3E}">
        <p14:creationId xmlns:p14="http://schemas.microsoft.com/office/powerpoint/2010/main" val="26729331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8C959613-BC4C-43F8-8CBC-8432A382B4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2988" y="765175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What can you do to help your child?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4E467EFE-8B88-4A42-A25D-371347DF7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2060575"/>
            <a:ext cx="8058150" cy="45370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Listening to your child read and questioning them about what they have read.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Times tables need to be learned – the expectation for the end of Year 3 is to know the 2, 3, 4, 8 and 10 times tables.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Times Table Rock Stars can be practised at home.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Provide a quiet place and encouragement for homework to be completed.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Use Maths in everyday situations, ask your child to tell you the time, what will it be in …?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Encourage your child to be involved with money when shopping, using the right amount of coins etc.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DDE2-41D0-4FB6-A9C7-97FAE4C5D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Remember the school website for additional information.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40EF5709-A292-4599-A3B4-EE33E9212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988" y="2187575"/>
            <a:ext cx="6777037" cy="3508375"/>
          </a:xfrm>
        </p:spPr>
        <p:txBody>
          <a:bodyPr/>
          <a:lstStyle/>
          <a:p>
            <a:pPr eaLnBrk="1" hangingPunct="1"/>
            <a:r>
              <a:rPr lang="en-US" altLang="en-US"/>
              <a:t>www.williamhildyard.lincs.sch.uk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DDE2-41D0-4FB6-A9C7-97FAE4C5D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863" y="4292600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r>
              <a:rPr lang="en-GB" sz="3600" dirty="0">
                <a:solidFill>
                  <a:schemeClr val="tx1"/>
                </a:solidFill>
                <a:latin typeface="+mn-lt"/>
              </a:rPr>
              <a:t>We are looking forward to a very positive year ahead. Should you have any questions, please contact the school office via telephone or email and we will arrange a time to contact you. </a:t>
            </a: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30000">
        <p159:morph option="byObject"/>
      </p:transition>
    </mc:Choice>
    <mc:Fallback>
      <p:transition spd="slow" advClick="0" advTm="30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E4DB5A7118744592C04218B683D35E" ma:contentTypeVersion="16" ma:contentTypeDescription="Create a new document." ma:contentTypeScope="" ma:versionID="199a646093e640be66c7526615b25e85">
  <xsd:schema xmlns:xsd="http://www.w3.org/2001/XMLSchema" xmlns:xs="http://www.w3.org/2001/XMLSchema" xmlns:p="http://schemas.microsoft.com/office/2006/metadata/properties" xmlns:ns2="9acecf4c-16a4-4761-890c-507f4a1997e1" xmlns:ns3="a15d728d-e3a8-4f9d-94e7-da02506df338" targetNamespace="http://schemas.microsoft.com/office/2006/metadata/properties" ma:root="true" ma:fieldsID="fb96e59c803015c64e7bdea9c368f27b" ns2:_="" ns3:_="">
    <xsd:import namespace="9acecf4c-16a4-4761-890c-507f4a1997e1"/>
    <xsd:import namespace="a15d728d-e3a8-4f9d-94e7-da02506df33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cecf4c-16a4-4761-890c-507f4a1997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93e7d00-aa98-42fb-ac46-a570410b7a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5d728d-e3a8-4f9d-94e7-da02506df33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60a99c01-3a45-4b86-a8e6-a69436f6cf12}" ma:internalName="TaxCatchAll" ma:showField="CatchAllData" ma:web="a15d728d-e3a8-4f9d-94e7-da02506df3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acecf4c-16a4-4761-890c-507f4a1997e1">
      <Terms xmlns="http://schemas.microsoft.com/office/infopath/2007/PartnerControls"/>
    </lcf76f155ced4ddcb4097134ff3c332f>
    <TaxCatchAll xmlns="a15d728d-e3a8-4f9d-94e7-da02506df33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9152F3-5931-46BB-AC86-DD09EAC59C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cecf4c-16a4-4761-890c-507f4a1997e1"/>
    <ds:schemaRef ds:uri="a15d728d-e3a8-4f9d-94e7-da02506df33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8D2881-ECD4-4A62-AB92-052620E6BA5B}">
  <ds:schemaRefs>
    <ds:schemaRef ds:uri="http://purl.org/dc/terms/"/>
    <ds:schemaRef ds:uri="a15d728d-e3a8-4f9d-94e7-da02506df338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dcmitype/"/>
    <ds:schemaRef ds:uri="9acecf4c-16a4-4761-890c-507f4a1997e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C654EFA-DC36-4BB3-A6B5-9ABA0707C5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10295</TotalTime>
  <Words>1061</Words>
  <Application>Microsoft Office PowerPoint</Application>
  <PresentationFormat>On-screen Show (4:3)</PresentationFormat>
  <Paragraphs>140</Paragraphs>
  <Slides>21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  <vt:variant>
        <vt:lpstr>Custom Shows</vt:lpstr>
      </vt:variant>
      <vt:variant>
        <vt:i4>1</vt:i4>
      </vt:variant>
    </vt:vector>
  </HeadingPairs>
  <TitlesOfParts>
    <vt:vector size="28" baseType="lpstr">
      <vt:lpstr>Arial</vt:lpstr>
      <vt:lpstr>Calibri</vt:lpstr>
      <vt:lpstr>Century Gothic</vt:lpstr>
      <vt:lpstr>Wingdings</vt:lpstr>
      <vt:lpstr>Wingdings 2</vt:lpstr>
      <vt:lpstr>Austin</vt:lpstr>
      <vt:lpstr>   Year 6 Information for Parents and Carers</vt:lpstr>
      <vt:lpstr>PowerPoint Presentation</vt:lpstr>
      <vt:lpstr>PowerPoint Presentation</vt:lpstr>
      <vt:lpstr>PowerPoint Presentation</vt:lpstr>
      <vt:lpstr>PowerPoint Presentation</vt:lpstr>
      <vt:lpstr>Maths: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expectations for Year 6</vt:lpstr>
      <vt:lpstr>Homework</vt:lpstr>
      <vt:lpstr>PowerPoint Presentation</vt:lpstr>
      <vt:lpstr>PowerPoint Presentation</vt:lpstr>
      <vt:lpstr>PowerPoint Presentation</vt:lpstr>
      <vt:lpstr>Collection arrangements</vt:lpstr>
      <vt:lpstr>What can you do to help your child?</vt:lpstr>
      <vt:lpstr>Remember the school website for additional information.</vt:lpstr>
      <vt:lpstr>  We are looking forward to a very positive year ahead. Should you have any questions, please contact the school office via telephone or email and we will arrange a time to contact you.   </vt:lpstr>
      <vt:lpstr>Custom Show 1</vt:lpstr>
    </vt:vector>
  </TitlesOfParts>
  <Company>Elonex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1 SATs</dc:title>
  <dc:creator>Sarah Brealey</dc:creator>
  <cp:lastModifiedBy>Terri Bird</cp:lastModifiedBy>
  <cp:revision>183</cp:revision>
  <cp:lastPrinted>2015-09-23T16:59:12Z</cp:lastPrinted>
  <dcterms:created xsi:type="dcterms:W3CDTF">2005-03-01T16:53:23Z</dcterms:created>
  <dcterms:modified xsi:type="dcterms:W3CDTF">2025-09-09T14:32:49Z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0x0101005CE4DB5A7118744592C04218B683D35E</vt:lpwstr>
  </property>
  <property fmtid="{D5CDD505-2E9C-101B-9397-08002B2CF9AE}" pid="3" name="MediaServiceImageTags">
    <vt:lpwstr/>
  </property>
</Properties>
</file>